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60" r:id="rId4"/>
    <p:sldId id="278" r:id="rId5"/>
    <p:sldId id="261" r:id="rId6"/>
    <p:sldId id="268" r:id="rId7"/>
    <p:sldId id="262" r:id="rId8"/>
    <p:sldId id="269" r:id="rId9"/>
    <p:sldId id="296" r:id="rId10"/>
    <p:sldId id="263" r:id="rId11"/>
    <p:sldId id="264" r:id="rId12"/>
    <p:sldId id="265" r:id="rId13"/>
    <p:sldId id="266" r:id="rId14"/>
    <p:sldId id="285" r:id="rId15"/>
    <p:sldId id="284" r:id="rId16"/>
    <p:sldId id="287" r:id="rId17"/>
    <p:sldId id="286" r:id="rId18"/>
    <p:sldId id="294" r:id="rId19"/>
    <p:sldId id="295" r:id="rId20"/>
    <p:sldId id="281" r:id="rId21"/>
    <p:sldId id="273" r:id="rId22"/>
    <p:sldId id="297" r:id="rId23"/>
    <p:sldId id="288" r:id="rId24"/>
    <p:sldId id="289" r:id="rId25"/>
    <p:sldId id="298" r:id="rId26"/>
    <p:sldId id="282" r:id="rId27"/>
    <p:sldId id="292" r:id="rId28"/>
    <p:sldId id="293" r:id="rId29"/>
    <p:sldId id="299" r:id="rId3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FA54C36-506A-5F40-64EF-28FD48694D5C}" name="Pietro Bogani" initials="PB" userId="S::10622041@polimi.it::fbf08844-fa53-426c-9234-70593d6926f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6763"/>
    <a:srgbClr val="990033"/>
    <a:srgbClr val="E4E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4F27EB-3B96-44EF-90CC-56EF271FE16A}" v="2107" dt="2023-02-16T11:47:10.0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26"/>
    <p:restoredTop sz="94674"/>
  </p:normalViewPr>
  <p:slideViewPr>
    <p:cSldViewPr snapToGrid="0">
      <p:cViewPr>
        <p:scale>
          <a:sx n="75" d="100"/>
          <a:sy n="75" d="100"/>
        </p:scale>
        <p:origin x="739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38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aso Castellani" userId="59fd71cc-7b05-4d63-a06c-c551c56b86a5" providerId="ADAL" clId="{C44F27EB-3B96-44EF-90CC-56EF271FE16A}"/>
    <pc:docChg chg="undo custSel delSld modSld">
      <pc:chgData name="Tomaso Castellani" userId="59fd71cc-7b05-4d63-a06c-c551c56b86a5" providerId="ADAL" clId="{C44F27EB-3B96-44EF-90CC-56EF271FE16A}" dt="2023-02-16T11:47:09.201" v="330" actId="20577"/>
      <pc:docMkLst>
        <pc:docMk/>
      </pc:docMkLst>
      <pc:sldChg chg="modSp mod">
        <pc:chgData name="Tomaso Castellani" userId="59fd71cc-7b05-4d63-a06c-c551c56b86a5" providerId="ADAL" clId="{C44F27EB-3B96-44EF-90CC-56EF271FE16A}" dt="2023-02-16T10:06:24.867" v="30" actId="113"/>
        <pc:sldMkLst>
          <pc:docMk/>
          <pc:sldMk cId="2881262090" sldId="258"/>
        </pc:sldMkLst>
        <pc:spChg chg="mod">
          <ac:chgData name="Tomaso Castellani" userId="59fd71cc-7b05-4d63-a06c-c551c56b86a5" providerId="ADAL" clId="{C44F27EB-3B96-44EF-90CC-56EF271FE16A}" dt="2023-02-16T10:06:24.867" v="30" actId="113"/>
          <ac:spMkLst>
            <pc:docMk/>
            <pc:sldMk cId="2881262090" sldId="258"/>
            <ac:spMk id="5" creationId="{BD1B7EF1-DEF1-4278-3F95-D6D6A4FCFEBC}"/>
          </ac:spMkLst>
        </pc:spChg>
      </pc:sldChg>
      <pc:sldChg chg="addSp delSp modSp mod">
        <pc:chgData name="Tomaso Castellani" userId="59fd71cc-7b05-4d63-a06c-c551c56b86a5" providerId="ADAL" clId="{C44F27EB-3B96-44EF-90CC-56EF271FE16A}" dt="2023-02-16T10:56:44.100" v="215" actId="478"/>
        <pc:sldMkLst>
          <pc:docMk/>
          <pc:sldMk cId="2561184915" sldId="260"/>
        </pc:sldMkLst>
        <pc:spChg chg="mod">
          <ac:chgData name="Tomaso Castellani" userId="59fd71cc-7b05-4d63-a06c-c551c56b86a5" providerId="ADAL" clId="{C44F27EB-3B96-44EF-90CC-56EF271FE16A}" dt="2023-02-16T10:07:10.182" v="37" actId="1076"/>
          <ac:spMkLst>
            <pc:docMk/>
            <pc:sldMk cId="2561184915" sldId="260"/>
            <ac:spMk id="10" creationId="{777EA9BC-A027-9FFA-5F27-A42E994B621C}"/>
          </ac:spMkLst>
        </pc:spChg>
        <pc:picChg chg="add del mod">
          <ac:chgData name="Tomaso Castellani" userId="59fd71cc-7b05-4d63-a06c-c551c56b86a5" providerId="ADAL" clId="{C44F27EB-3B96-44EF-90CC-56EF271FE16A}" dt="2023-02-16T10:56:44.100" v="215" actId="478"/>
          <ac:picMkLst>
            <pc:docMk/>
            <pc:sldMk cId="2561184915" sldId="260"/>
            <ac:picMk id="3" creationId="{08753771-F3BE-5F93-4BB9-A875A5F4B0A3}"/>
          </ac:picMkLst>
        </pc:picChg>
      </pc:sldChg>
      <pc:sldChg chg="modSp mod">
        <pc:chgData name="Tomaso Castellani" userId="59fd71cc-7b05-4d63-a06c-c551c56b86a5" providerId="ADAL" clId="{C44F27EB-3B96-44EF-90CC-56EF271FE16A}" dt="2023-02-16T10:09:28.582" v="136" actId="122"/>
        <pc:sldMkLst>
          <pc:docMk/>
          <pc:sldMk cId="2677148681" sldId="265"/>
        </pc:sldMkLst>
        <pc:spChg chg="mod">
          <ac:chgData name="Tomaso Castellani" userId="59fd71cc-7b05-4d63-a06c-c551c56b86a5" providerId="ADAL" clId="{C44F27EB-3B96-44EF-90CC-56EF271FE16A}" dt="2023-02-16T10:09:28.582" v="136" actId="122"/>
          <ac:spMkLst>
            <pc:docMk/>
            <pc:sldMk cId="2677148681" sldId="265"/>
            <ac:spMk id="16" creationId="{AE4FE8A8-5EC1-001C-678B-C90FC35F5346}"/>
          </ac:spMkLst>
        </pc:spChg>
      </pc:sldChg>
      <pc:sldChg chg="del">
        <pc:chgData name="Tomaso Castellani" userId="59fd71cc-7b05-4d63-a06c-c551c56b86a5" providerId="ADAL" clId="{C44F27EB-3B96-44EF-90CC-56EF271FE16A}" dt="2023-02-16T10:05:45.111" v="25" actId="47"/>
        <pc:sldMkLst>
          <pc:docMk/>
          <pc:sldMk cId="2425740804" sldId="270"/>
        </pc:sldMkLst>
      </pc:sldChg>
      <pc:sldChg chg="addSp modSp mod">
        <pc:chgData name="Tomaso Castellani" userId="59fd71cc-7b05-4d63-a06c-c551c56b86a5" providerId="ADAL" clId="{C44F27EB-3B96-44EF-90CC-56EF271FE16A}" dt="2023-02-16T11:01:18.130" v="232" actId="1076"/>
        <pc:sldMkLst>
          <pc:docMk/>
          <pc:sldMk cId="2206776449" sldId="273"/>
        </pc:sldMkLst>
        <pc:spChg chg="add mod">
          <ac:chgData name="Tomaso Castellani" userId="59fd71cc-7b05-4d63-a06c-c551c56b86a5" providerId="ADAL" clId="{C44F27EB-3B96-44EF-90CC-56EF271FE16A}" dt="2023-02-16T11:01:18.130" v="232" actId="1076"/>
          <ac:spMkLst>
            <pc:docMk/>
            <pc:sldMk cId="2206776449" sldId="273"/>
            <ac:spMk id="4" creationId="{26B4F09B-C867-B5AC-3B51-1CBF10BBFE34}"/>
          </ac:spMkLst>
        </pc:spChg>
        <pc:spChg chg="mod">
          <ac:chgData name="Tomaso Castellani" userId="59fd71cc-7b05-4d63-a06c-c551c56b86a5" providerId="ADAL" clId="{C44F27EB-3B96-44EF-90CC-56EF271FE16A}" dt="2023-02-16T11:00:31.936" v="216"/>
          <ac:spMkLst>
            <pc:docMk/>
            <pc:sldMk cId="2206776449" sldId="273"/>
            <ac:spMk id="9" creationId="{D887CA13-07E8-4354-7AEC-8577B4798016}"/>
          </ac:spMkLst>
        </pc:spChg>
      </pc:sldChg>
      <pc:sldChg chg="modSp mod">
        <pc:chgData name="Tomaso Castellani" userId="59fd71cc-7b05-4d63-a06c-c551c56b86a5" providerId="ADAL" clId="{C44F27EB-3B96-44EF-90CC-56EF271FE16A}" dt="2023-02-16T10:09:47.158" v="140" actId="122"/>
        <pc:sldMkLst>
          <pc:docMk/>
          <pc:sldMk cId="6770643" sldId="285"/>
        </pc:sldMkLst>
        <pc:spChg chg="mod">
          <ac:chgData name="Tomaso Castellani" userId="59fd71cc-7b05-4d63-a06c-c551c56b86a5" providerId="ADAL" clId="{C44F27EB-3B96-44EF-90CC-56EF271FE16A}" dt="2023-02-16T10:09:47.158" v="140" actId="122"/>
          <ac:spMkLst>
            <pc:docMk/>
            <pc:sldMk cId="6770643" sldId="285"/>
            <ac:spMk id="6" creationId="{7A663B4C-51CF-9F4C-CC67-405882299DDC}"/>
          </ac:spMkLst>
        </pc:spChg>
      </pc:sldChg>
      <pc:sldChg chg="modSp mod">
        <pc:chgData name="Tomaso Castellani" userId="59fd71cc-7b05-4d63-a06c-c551c56b86a5" providerId="ADAL" clId="{C44F27EB-3B96-44EF-90CC-56EF271FE16A}" dt="2023-02-16T10:10:21.699" v="144" actId="255"/>
        <pc:sldMkLst>
          <pc:docMk/>
          <pc:sldMk cId="1385246713" sldId="286"/>
        </pc:sldMkLst>
        <pc:spChg chg="mod">
          <ac:chgData name="Tomaso Castellani" userId="59fd71cc-7b05-4d63-a06c-c551c56b86a5" providerId="ADAL" clId="{C44F27EB-3B96-44EF-90CC-56EF271FE16A}" dt="2023-02-16T10:10:21.699" v="144" actId="255"/>
          <ac:spMkLst>
            <pc:docMk/>
            <pc:sldMk cId="1385246713" sldId="286"/>
            <ac:spMk id="8" creationId="{7DCFD5CF-D6CF-A694-937A-61895C86F746}"/>
          </ac:spMkLst>
        </pc:spChg>
      </pc:sldChg>
      <pc:sldChg chg="delSp modSp mod">
        <pc:chgData name="Tomaso Castellani" userId="59fd71cc-7b05-4d63-a06c-c551c56b86a5" providerId="ADAL" clId="{C44F27EB-3B96-44EF-90CC-56EF271FE16A}" dt="2023-02-16T11:44:01.378" v="295" actId="1076"/>
        <pc:sldMkLst>
          <pc:docMk/>
          <pc:sldMk cId="2037694309" sldId="288"/>
        </pc:sldMkLst>
        <pc:spChg chg="mod">
          <ac:chgData name="Tomaso Castellani" userId="59fd71cc-7b05-4d63-a06c-c551c56b86a5" providerId="ADAL" clId="{C44F27EB-3B96-44EF-90CC-56EF271FE16A}" dt="2023-02-16T11:44:01.378" v="295" actId="1076"/>
          <ac:spMkLst>
            <pc:docMk/>
            <pc:sldMk cId="2037694309" sldId="288"/>
            <ac:spMk id="3" creationId="{6B497C59-9041-73EA-081E-BC10D2A11978}"/>
          </ac:spMkLst>
        </pc:spChg>
        <pc:spChg chg="mod">
          <ac:chgData name="Tomaso Castellani" userId="59fd71cc-7b05-4d63-a06c-c551c56b86a5" providerId="ADAL" clId="{C44F27EB-3B96-44EF-90CC-56EF271FE16A}" dt="2023-02-16T11:44:01.378" v="295" actId="1076"/>
          <ac:spMkLst>
            <pc:docMk/>
            <pc:sldMk cId="2037694309" sldId="288"/>
            <ac:spMk id="5" creationId="{98E849EC-54A7-299C-7E63-7710425903C4}"/>
          </ac:spMkLst>
        </pc:spChg>
        <pc:spChg chg="mod">
          <ac:chgData name="Tomaso Castellani" userId="59fd71cc-7b05-4d63-a06c-c551c56b86a5" providerId="ADAL" clId="{C44F27EB-3B96-44EF-90CC-56EF271FE16A}" dt="2023-02-16T11:44:01.378" v="295" actId="1076"/>
          <ac:spMkLst>
            <pc:docMk/>
            <pc:sldMk cId="2037694309" sldId="288"/>
            <ac:spMk id="6" creationId="{613024EF-0840-18E5-F66E-3BAD4DF8BBA0}"/>
          </ac:spMkLst>
        </pc:spChg>
        <pc:spChg chg="mod">
          <ac:chgData name="Tomaso Castellani" userId="59fd71cc-7b05-4d63-a06c-c551c56b86a5" providerId="ADAL" clId="{C44F27EB-3B96-44EF-90CC-56EF271FE16A}" dt="2023-02-16T11:44:01.378" v="295" actId="1076"/>
          <ac:spMkLst>
            <pc:docMk/>
            <pc:sldMk cId="2037694309" sldId="288"/>
            <ac:spMk id="7" creationId="{9540E876-229A-CF6B-14BA-8C8494ABF0E7}"/>
          </ac:spMkLst>
        </pc:spChg>
        <pc:spChg chg="mod">
          <ac:chgData name="Tomaso Castellani" userId="59fd71cc-7b05-4d63-a06c-c551c56b86a5" providerId="ADAL" clId="{C44F27EB-3B96-44EF-90CC-56EF271FE16A}" dt="2023-02-16T11:44:01.378" v="295" actId="1076"/>
          <ac:spMkLst>
            <pc:docMk/>
            <pc:sldMk cId="2037694309" sldId="288"/>
            <ac:spMk id="15" creationId="{C74E50B5-369A-3310-C6AE-123674E92B04}"/>
          </ac:spMkLst>
        </pc:spChg>
        <pc:spChg chg="mod">
          <ac:chgData name="Tomaso Castellani" userId="59fd71cc-7b05-4d63-a06c-c551c56b86a5" providerId="ADAL" clId="{C44F27EB-3B96-44EF-90CC-56EF271FE16A}" dt="2023-02-16T11:44:01.378" v="295" actId="1076"/>
          <ac:spMkLst>
            <pc:docMk/>
            <pc:sldMk cId="2037694309" sldId="288"/>
            <ac:spMk id="28" creationId="{876150EB-CBCB-69F5-014E-50599FDC1C49}"/>
          </ac:spMkLst>
        </pc:spChg>
        <pc:spChg chg="mod">
          <ac:chgData name="Tomaso Castellani" userId="59fd71cc-7b05-4d63-a06c-c551c56b86a5" providerId="ADAL" clId="{C44F27EB-3B96-44EF-90CC-56EF271FE16A}" dt="2023-02-16T11:44:01.378" v="295" actId="1076"/>
          <ac:spMkLst>
            <pc:docMk/>
            <pc:sldMk cId="2037694309" sldId="288"/>
            <ac:spMk id="34" creationId="{D6A0ED7C-A870-44CB-00C5-7D8F2AB01D3E}"/>
          </ac:spMkLst>
        </pc:spChg>
        <pc:spChg chg="mod">
          <ac:chgData name="Tomaso Castellani" userId="59fd71cc-7b05-4d63-a06c-c551c56b86a5" providerId="ADAL" clId="{C44F27EB-3B96-44EF-90CC-56EF271FE16A}" dt="2023-02-16T11:44:01.378" v="295" actId="1076"/>
          <ac:spMkLst>
            <pc:docMk/>
            <pc:sldMk cId="2037694309" sldId="288"/>
            <ac:spMk id="35" creationId="{DD3B0875-A71E-12E4-4F8C-93739D1E1402}"/>
          </ac:spMkLst>
        </pc:spChg>
        <pc:spChg chg="del">
          <ac:chgData name="Tomaso Castellani" userId="59fd71cc-7b05-4d63-a06c-c551c56b86a5" providerId="ADAL" clId="{C44F27EB-3B96-44EF-90CC-56EF271FE16A}" dt="2023-02-16T11:43:41.210" v="294" actId="478"/>
          <ac:spMkLst>
            <pc:docMk/>
            <pc:sldMk cId="2037694309" sldId="288"/>
            <ac:spMk id="42" creationId="{0487618D-57C8-17D9-1200-7BBC424AEE85}"/>
          </ac:spMkLst>
        </pc:spChg>
        <pc:cxnChg chg="mod">
          <ac:chgData name="Tomaso Castellani" userId="59fd71cc-7b05-4d63-a06c-c551c56b86a5" providerId="ADAL" clId="{C44F27EB-3B96-44EF-90CC-56EF271FE16A}" dt="2023-02-16T11:44:01.378" v="295" actId="1076"/>
          <ac:cxnSpMkLst>
            <pc:docMk/>
            <pc:sldMk cId="2037694309" sldId="288"/>
            <ac:cxnSpMk id="17" creationId="{D24781AC-138F-BC63-286E-084BDAF658DF}"/>
          </ac:cxnSpMkLst>
        </pc:cxnChg>
        <pc:cxnChg chg="mod">
          <ac:chgData name="Tomaso Castellani" userId="59fd71cc-7b05-4d63-a06c-c551c56b86a5" providerId="ADAL" clId="{C44F27EB-3B96-44EF-90CC-56EF271FE16A}" dt="2023-02-16T11:44:01.378" v="295" actId="1076"/>
          <ac:cxnSpMkLst>
            <pc:docMk/>
            <pc:sldMk cId="2037694309" sldId="288"/>
            <ac:cxnSpMk id="30" creationId="{48AB748F-30E8-3F48-8D95-DF9E07332188}"/>
          </ac:cxnSpMkLst>
        </pc:cxnChg>
        <pc:cxnChg chg="mod">
          <ac:chgData name="Tomaso Castellani" userId="59fd71cc-7b05-4d63-a06c-c551c56b86a5" providerId="ADAL" clId="{C44F27EB-3B96-44EF-90CC-56EF271FE16A}" dt="2023-02-16T11:44:01.378" v="295" actId="1076"/>
          <ac:cxnSpMkLst>
            <pc:docMk/>
            <pc:sldMk cId="2037694309" sldId="288"/>
            <ac:cxnSpMk id="32" creationId="{F4ADA840-A40E-B891-0C4D-E4A09831BEA3}"/>
          </ac:cxnSpMkLst>
        </pc:cxnChg>
      </pc:sldChg>
      <pc:sldChg chg="addSp modSp mod modAnim">
        <pc:chgData name="Tomaso Castellani" userId="59fd71cc-7b05-4d63-a06c-c551c56b86a5" providerId="ADAL" clId="{C44F27EB-3B96-44EF-90CC-56EF271FE16A}" dt="2023-02-16T09:40:36.004" v="24"/>
        <pc:sldMkLst>
          <pc:docMk/>
          <pc:sldMk cId="2185545750" sldId="289"/>
        </pc:sldMkLst>
        <pc:picChg chg="add mod modCrop">
          <ac:chgData name="Tomaso Castellani" userId="59fd71cc-7b05-4d63-a06c-c551c56b86a5" providerId="ADAL" clId="{C44F27EB-3B96-44EF-90CC-56EF271FE16A}" dt="2023-02-16T09:40:22.636" v="23" actId="14100"/>
          <ac:picMkLst>
            <pc:docMk/>
            <pc:sldMk cId="2185545750" sldId="289"/>
            <ac:picMk id="5" creationId="{8C44F7C6-14E7-B73A-F5AF-0E7AC90D989D}"/>
          </ac:picMkLst>
        </pc:picChg>
      </pc:sldChg>
      <pc:sldChg chg="modSp mod">
        <pc:chgData name="Tomaso Castellani" userId="59fd71cc-7b05-4d63-a06c-c551c56b86a5" providerId="ADAL" clId="{C44F27EB-3B96-44EF-90CC-56EF271FE16A}" dt="2023-02-16T10:15:00.511" v="170" actId="1076"/>
        <pc:sldMkLst>
          <pc:docMk/>
          <pc:sldMk cId="715061638" sldId="292"/>
        </pc:sldMkLst>
        <pc:spChg chg="mod">
          <ac:chgData name="Tomaso Castellani" userId="59fd71cc-7b05-4d63-a06c-c551c56b86a5" providerId="ADAL" clId="{C44F27EB-3B96-44EF-90CC-56EF271FE16A}" dt="2023-02-16T10:15:00.511" v="170" actId="1076"/>
          <ac:spMkLst>
            <pc:docMk/>
            <pc:sldMk cId="715061638" sldId="292"/>
            <ac:spMk id="6" creationId="{A075CEB5-A021-2EFB-3FB5-8859AFC8FC0A}"/>
          </ac:spMkLst>
        </pc:spChg>
      </pc:sldChg>
      <pc:sldChg chg="modSp mod">
        <pc:chgData name="Tomaso Castellani" userId="59fd71cc-7b05-4d63-a06c-c551c56b86a5" providerId="ADAL" clId="{C44F27EB-3B96-44EF-90CC-56EF271FE16A}" dt="2023-02-16T11:47:09.201" v="330" actId="20577"/>
        <pc:sldMkLst>
          <pc:docMk/>
          <pc:sldMk cId="3352650531" sldId="295"/>
        </pc:sldMkLst>
        <pc:spChg chg="mod">
          <ac:chgData name="Tomaso Castellani" userId="59fd71cc-7b05-4d63-a06c-c551c56b86a5" providerId="ADAL" clId="{C44F27EB-3B96-44EF-90CC-56EF271FE16A}" dt="2023-02-16T11:47:09.201" v="330" actId="20577"/>
          <ac:spMkLst>
            <pc:docMk/>
            <pc:sldMk cId="3352650531" sldId="295"/>
            <ac:spMk id="9" creationId="{D887CA13-07E8-4354-7AEC-8577B4798016}"/>
          </ac:spMkLst>
        </pc:spChg>
      </pc:sldChg>
      <pc:sldChg chg="addSp delSp modSp mod">
        <pc:chgData name="Tomaso Castellani" userId="59fd71cc-7b05-4d63-a06c-c551c56b86a5" providerId="ADAL" clId="{C44F27EB-3B96-44EF-90CC-56EF271FE16A}" dt="2023-02-16T10:53:04.625" v="208" actId="1076"/>
        <pc:sldMkLst>
          <pc:docMk/>
          <pc:sldMk cId="814872045" sldId="297"/>
        </pc:sldMkLst>
        <pc:spChg chg="mod">
          <ac:chgData name="Tomaso Castellani" userId="59fd71cc-7b05-4d63-a06c-c551c56b86a5" providerId="ADAL" clId="{C44F27EB-3B96-44EF-90CC-56EF271FE16A}" dt="2023-02-16T10:45:41.122" v="207" actId="113"/>
          <ac:spMkLst>
            <pc:docMk/>
            <pc:sldMk cId="814872045" sldId="297"/>
            <ac:spMk id="14" creationId="{B9423105-24F3-94F9-40CF-6EE94D5EF72A}"/>
          </ac:spMkLst>
        </pc:spChg>
        <pc:spChg chg="mod">
          <ac:chgData name="Tomaso Castellani" userId="59fd71cc-7b05-4d63-a06c-c551c56b86a5" providerId="ADAL" clId="{C44F27EB-3B96-44EF-90CC-56EF271FE16A}" dt="2023-02-16T10:39:00.219" v="199" actId="1076"/>
          <ac:spMkLst>
            <pc:docMk/>
            <pc:sldMk cId="814872045" sldId="297"/>
            <ac:spMk id="23" creationId="{8E7D7391-1600-F242-684D-80F94D7BE4E5}"/>
          </ac:spMkLst>
        </pc:spChg>
        <pc:picChg chg="add mod">
          <ac:chgData name="Tomaso Castellani" userId="59fd71cc-7b05-4d63-a06c-c551c56b86a5" providerId="ADAL" clId="{C44F27EB-3B96-44EF-90CC-56EF271FE16A}" dt="2023-02-16T10:53:04.625" v="208" actId="1076"/>
          <ac:picMkLst>
            <pc:docMk/>
            <pc:sldMk cId="814872045" sldId="297"/>
            <ac:picMk id="7" creationId="{D3BDAF91-1386-2E36-BAF0-D95C50A3E1BD}"/>
          </ac:picMkLst>
        </pc:picChg>
        <pc:picChg chg="add del mod">
          <ac:chgData name="Tomaso Castellani" userId="59fd71cc-7b05-4d63-a06c-c551c56b86a5" providerId="ADAL" clId="{C44F27EB-3B96-44EF-90CC-56EF271FE16A}" dt="2023-02-16T10:44:41.428" v="203" actId="478"/>
          <ac:picMkLst>
            <pc:docMk/>
            <pc:sldMk cId="814872045" sldId="297"/>
            <ac:picMk id="10" creationId="{A266F30A-A971-314D-543E-B57650CA6317}"/>
          </ac:picMkLst>
        </pc:picChg>
        <pc:picChg chg="add mod">
          <ac:chgData name="Tomaso Castellani" userId="59fd71cc-7b05-4d63-a06c-c551c56b86a5" providerId="ADAL" clId="{C44F27EB-3B96-44EF-90CC-56EF271FE16A}" dt="2023-02-16T10:53:04.625" v="208" actId="1076"/>
          <ac:picMkLst>
            <pc:docMk/>
            <pc:sldMk cId="814872045" sldId="297"/>
            <ac:picMk id="12" creationId="{69F47B54-0949-472E-44B6-BEF5C40A5245}"/>
          </ac:picMkLst>
        </pc:picChg>
        <pc:picChg chg="mod">
          <ac:chgData name="Tomaso Castellani" userId="59fd71cc-7b05-4d63-a06c-c551c56b86a5" providerId="ADAL" clId="{C44F27EB-3B96-44EF-90CC-56EF271FE16A}" dt="2023-02-16T10:44:31.378" v="201" actId="1076"/>
          <ac:picMkLst>
            <pc:docMk/>
            <pc:sldMk cId="814872045" sldId="297"/>
            <ac:picMk id="20" creationId="{C0A1B4D7-285F-E4E8-FF78-45B56BD0902B}"/>
          </ac:picMkLst>
        </pc:picChg>
        <pc:picChg chg="mod">
          <ac:chgData name="Tomaso Castellani" userId="59fd71cc-7b05-4d63-a06c-c551c56b86a5" providerId="ADAL" clId="{C44F27EB-3B96-44EF-90CC-56EF271FE16A}" dt="2023-02-16T10:45:29.332" v="205" actId="1076"/>
          <ac:picMkLst>
            <pc:docMk/>
            <pc:sldMk cId="814872045" sldId="297"/>
            <ac:picMk id="22" creationId="{730B92A9-897F-0ABC-783D-F7E4CCC836D0}"/>
          </ac:picMkLst>
        </pc:picChg>
        <pc:cxnChg chg="add del mod">
          <ac:chgData name="Tomaso Castellani" userId="59fd71cc-7b05-4d63-a06c-c551c56b86a5" providerId="ADAL" clId="{C44F27EB-3B96-44EF-90CC-56EF271FE16A}" dt="2023-02-16T10:39:03.059" v="200" actId="478"/>
          <ac:cxnSpMkLst>
            <pc:docMk/>
            <pc:sldMk cId="814872045" sldId="297"/>
            <ac:cxnSpMk id="13" creationId="{0F6D1D16-8200-36A8-9CE9-5B0984B9F44F}"/>
          </ac:cxnSpMkLst>
        </pc:cxnChg>
        <pc:cxnChg chg="add del mod">
          <ac:chgData name="Tomaso Castellani" userId="59fd71cc-7b05-4d63-a06c-c551c56b86a5" providerId="ADAL" clId="{C44F27EB-3B96-44EF-90CC-56EF271FE16A}" dt="2023-02-16T10:45:00.983" v="204" actId="478"/>
          <ac:cxnSpMkLst>
            <pc:docMk/>
            <pc:sldMk cId="814872045" sldId="297"/>
            <ac:cxnSpMk id="15" creationId="{9A546063-4CC0-0987-FD86-3F9B77C69672}"/>
          </ac:cxnSpMkLst>
        </pc:cxnChg>
        <pc:cxnChg chg="mod">
          <ac:chgData name="Tomaso Castellani" userId="59fd71cc-7b05-4d63-a06c-c551c56b86a5" providerId="ADAL" clId="{C44F27EB-3B96-44EF-90CC-56EF271FE16A}" dt="2023-02-16T10:38:25.768" v="190" actId="1076"/>
          <ac:cxnSpMkLst>
            <pc:docMk/>
            <pc:sldMk cId="814872045" sldId="297"/>
            <ac:cxnSpMk id="19" creationId="{0DB7A3BC-AC23-8B25-182F-EDFBBBA2B446}"/>
          </ac:cxnSpMkLst>
        </pc:cxnChg>
      </pc:sldChg>
      <pc:sldChg chg="modSp mod">
        <pc:chgData name="Tomaso Castellani" userId="59fd71cc-7b05-4d63-a06c-c551c56b86a5" providerId="ADAL" clId="{C44F27EB-3B96-44EF-90CC-56EF271FE16A}" dt="2023-02-16T11:42:39.886" v="293"/>
        <pc:sldMkLst>
          <pc:docMk/>
          <pc:sldMk cId="1667530032" sldId="298"/>
        </pc:sldMkLst>
        <pc:spChg chg="mod">
          <ac:chgData name="Tomaso Castellani" userId="59fd71cc-7b05-4d63-a06c-c551c56b86a5" providerId="ADAL" clId="{C44F27EB-3B96-44EF-90CC-56EF271FE16A}" dt="2023-02-16T11:42:39.886" v="293"/>
          <ac:spMkLst>
            <pc:docMk/>
            <pc:sldMk cId="1667530032" sldId="298"/>
            <ac:spMk id="7" creationId="{DDC4BF22-FED0-D612-CD68-AFA4E4A9C0A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4C0264-D46A-4E84-B68F-3C3CD6B6C5BA}" type="datetimeFigureOut">
              <a:rPr lang="it-IT" smtClean="0"/>
              <a:t>16/02/2023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A1FC7-208A-4D71-9383-8B21ED4F76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514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A1FC7-208A-4D71-9383-8B21ED4F769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909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336344-FB5C-D35C-8A02-42A4F8134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006E562-B630-694C-5D7B-B63848A42C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535BB86-78C1-93AD-47E0-BA55724C1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9B20023-C51E-B07C-0586-65FA1AA25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9906489-2378-681B-1F64-98E7E5D5C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7042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A72A72-009D-9482-0801-E25E68ADC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83321CF-65FD-737F-3D08-653948105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3AA460-A426-DBED-6410-3AA4CACC0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CCA041-B1F9-574D-B407-90835EAEA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FF307E6-2396-8479-FD8A-506FB365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5755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5ADD53B-E545-F435-CED5-9BE9A5DDAB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6660D87-685A-F797-6FBD-7B258BF9DC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7527F8D-5DD7-5CC8-F385-3E9B65372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3A9E82E-9F93-1E01-A449-7E5A95A0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21FD07-2195-542B-8A64-75FAB006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1513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FD26C9-0953-2F6E-47FC-1C59B955A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05A4AE3-7C15-A6E9-0F44-67BA1686F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4851F64-17AB-12E2-C6BF-08ED6A26F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28DA97-B688-682E-624F-73127AF9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EC65799-3DDC-29B7-A61B-1BE170EEE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6635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3C9CC1-356E-6FB8-4C39-89A3122E8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9B58E51-CF37-FAEB-6F5B-8FAD8EFD4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3594B3C-6319-5A16-6967-A94651A01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50FB26-493A-3EAC-EDA7-313A3C944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B85AE52-7118-B5E7-9B08-360EC40AD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8884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F65B73-3809-D010-DAEB-ECC8BDDCD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101BF9A-FE31-1BA7-D6E2-C76167C37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C54B5D7-01DB-B8FB-07D9-08BE1D9BC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F486DF1-93F1-52A9-75F2-BBBF5AC4A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0440B53-98EF-ECD5-60D3-20E487B3C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7ED2F18-F6AC-3A36-43BE-B1672C277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4239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D5B5BC-BD31-E2BA-4ABC-3F116660A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DBC8C93-C7D9-E663-C820-E99012383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1C1E8D4-2B3F-E4DB-D22C-C7F27E2A1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E4B2810-195A-7FB0-F422-FA423603A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A384190-D91F-3999-A32D-1701E5B1C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DB92EB5-487F-8E33-3F73-92047B5BC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A962AA2-A990-421C-0307-9397884B8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BAF9ADA-3D75-8E47-83A6-0B40F9D39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3609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AD084B-6AA1-8F80-AB10-7748CE2FB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F8C3EF9-90A2-ED12-F3B3-CEEB40F9D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75A7B1A-5D5D-AF89-D47C-EF5FD446C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DCE9BB8-3084-5C9A-C03C-631F11C76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8608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FAEB431-15F6-CD05-3840-ED4DD69F1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F8F8ED4-87CA-F31C-6157-626B58C8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93FCC85-0FA4-AF49-77D7-D8B9F853E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1805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AFF422-6A1F-6031-A326-F3DF08BB8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955078-B483-20F3-E9E4-6970699E9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977EA35-4804-3A80-4C09-8696FD4AD7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92211ED-EB49-45B7-0E70-9D69CBA65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915A110-6968-1429-23CF-96CD64AF0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8C7A619-E697-210A-62E8-B12FBA81F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2663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81EF6C-BCFC-9385-3FAD-77BDD406C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5E8F8B6-D0E3-F20A-8E98-E2877F496C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5282CC1-B693-C25E-2233-C144264E3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92E78FF-43B7-53BE-8D5B-C463BA87C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28E831D-DD5C-96A2-FFE5-1B063A609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9F51375-4863-18DC-4BFE-86521D9E2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9988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CE451EE-81DC-2401-A9FD-46291757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F5DEE8B-9E76-95D4-A905-F0BAC31AF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1C1147A-5212-E3DC-D76B-6438D052DA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A6BD6-57BE-402C-9F90-CFAF333E8EDD}" type="datetimeFigureOut">
              <a:rPr lang="it-IT" smtClean="0"/>
              <a:t>16/02/2023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7C7A087-84AE-25E9-F52D-8AA2C4D72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D77FCF7-E3B7-B1B1-46BA-2C8A3609C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6659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9.png"/><Relationship Id="rId7" Type="http://schemas.openxmlformats.org/officeDocument/2006/relationships/image" Target="../media/image4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10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5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5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13" Type="http://schemas.openxmlformats.org/officeDocument/2006/relationships/image" Target="../media/image59.png"/><Relationship Id="rId3" Type="http://schemas.openxmlformats.org/officeDocument/2006/relationships/image" Target="../media/image55.png"/><Relationship Id="rId7" Type="http://schemas.openxmlformats.org/officeDocument/2006/relationships/image" Target="../media/image530.png"/><Relationship Id="rId12" Type="http://schemas.openxmlformats.org/officeDocument/2006/relationships/image" Target="../media/image58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11" Type="http://schemas.openxmlformats.org/officeDocument/2006/relationships/image" Target="../media/image570.png"/><Relationship Id="rId5" Type="http://schemas.openxmlformats.org/officeDocument/2006/relationships/image" Target="../media/image57.png"/><Relationship Id="rId10" Type="http://schemas.openxmlformats.org/officeDocument/2006/relationships/image" Target="../media/image58.png"/><Relationship Id="rId4" Type="http://schemas.openxmlformats.org/officeDocument/2006/relationships/image" Target="../media/image56.png"/><Relationship Id="rId9" Type="http://schemas.openxmlformats.org/officeDocument/2006/relationships/image" Target="../media/image55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F15972-E9E3-A9FE-18D9-9BE59EDC65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1783959"/>
            <a:ext cx="4325767" cy="2889114"/>
          </a:xfrm>
        </p:spPr>
        <p:txBody>
          <a:bodyPr anchor="b">
            <a:normAutofit/>
          </a:bodyPr>
          <a:lstStyle/>
          <a:p>
            <a:pPr algn="l"/>
            <a:r>
              <a:rPr lang="it-IT" sz="5000" dirty="0"/>
              <a:t>Analysis of </a:t>
            </a:r>
            <a:br>
              <a:rPr lang="it-IT" sz="5000" dirty="0"/>
            </a:br>
            <a:r>
              <a:rPr lang="it-IT" sz="5000" dirty="0"/>
              <a:t>San Francisco Housing Market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34CC747-139E-1AB1-4B0B-62D6890DF6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it-IT" sz="2000" dirty="0"/>
              <a:t>Methods and tools to act </a:t>
            </a:r>
            <a:r>
              <a:rPr lang="it-IT" sz="2000" dirty="0" err="1"/>
              <a:t>against</a:t>
            </a:r>
            <a:r>
              <a:rPr lang="it-IT" sz="2000" dirty="0"/>
              <a:t> </a:t>
            </a:r>
            <a:r>
              <a:rPr lang="it-IT" sz="2000"/>
              <a:t>displacement</a:t>
            </a:r>
            <a:r>
              <a:rPr lang="it-IT" sz="2000" dirty="0"/>
              <a:t> and gentrification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Houses in a village">
            <a:extLst>
              <a:ext uri="{FF2B5EF4-FFF2-40B4-BE49-F238E27FC236}">
                <a16:creationId xmlns:a16="http://schemas.microsoft.com/office/drawing/2014/main" id="{9496425D-5C97-8D4E-F6CD-DA29D921BE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3" r="1865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28F4B39-5751-7B99-ABFA-B54AB542563A}"/>
              </a:ext>
            </a:extLst>
          </p:cNvPr>
          <p:cNvSpPr txBox="1"/>
          <p:nvPr/>
        </p:nvSpPr>
        <p:spPr>
          <a:xfrm>
            <a:off x="6834433" y="5898756"/>
            <a:ext cx="471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Pietro Bogani, Tomaso Castellani, Sara </a:t>
            </a:r>
            <a:r>
              <a:rPr lang="it-IT" dirty="0" err="1"/>
              <a:t>Tonazzi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8A84E5D-1C2C-8ECA-B7A3-EE234FC5107C}"/>
              </a:ext>
            </a:extLst>
          </p:cNvPr>
          <p:cNvSpPr txBox="1"/>
          <p:nvPr/>
        </p:nvSpPr>
        <p:spPr>
          <a:xfrm>
            <a:off x="6741836" y="6193712"/>
            <a:ext cx="471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8 CFU                 8 CFU                5 CFU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3640B9C-3972-9B69-5D08-BAE40741C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64612" y="320884"/>
            <a:ext cx="4717485" cy="11954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4602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7" y="1501877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9769" y="2766217"/>
            <a:ext cx="299246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500" dirty="0">
                <a:solidFill>
                  <a:schemeClr val="accent1">
                    <a:lumMod val="75000"/>
                  </a:schemeClr>
                </a:solidFill>
              </a:rPr>
              <a:t>Trends </a:t>
            </a:r>
            <a:r>
              <a:rPr lang="it-IT" sz="4500" dirty="0" err="1">
                <a:solidFill>
                  <a:schemeClr val="accent1">
                    <a:lumMod val="75000"/>
                  </a:schemeClr>
                </a:solidFill>
              </a:rPr>
              <a:t>analysis</a:t>
            </a:r>
            <a:endParaRPr lang="it-IT" sz="45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598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0562C7F8-B761-C294-A95A-A82FB41010C4}"/>
              </a:ext>
            </a:extLst>
          </p:cNvPr>
          <p:cNvSpPr/>
          <p:nvPr/>
        </p:nvSpPr>
        <p:spPr>
          <a:xfrm>
            <a:off x="1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150131" y="826419"/>
            <a:ext cx="24124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Rent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FDE07E2-878E-541E-24AF-FD55951BA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088" y="172806"/>
            <a:ext cx="3225125" cy="322512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F437895-4F73-F6C1-8156-FB5F2D7A4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969" y="3429000"/>
            <a:ext cx="3225125" cy="322512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8438568-B3DF-23CA-A350-5414F987F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207" y="3397931"/>
            <a:ext cx="3275972" cy="324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80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1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150131" y="768458"/>
            <a:ext cx="24124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Outlier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detection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AA736A9-6A2C-383D-2096-C2D003755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009" y="597274"/>
            <a:ext cx="3827780" cy="382778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2C4064A-2540-CE39-CD58-11EE76AD2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475" y="597274"/>
            <a:ext cx="3898900" cy="389890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E4FE8A8-5EC1-001C-678B-C90FC35F5346}"/>
              </a:ext>
            </a:extLst>
          </p:cNvPr>
          <p:cNvSpPr txBox="1"/>
          <p:nvPr/>
        </p:nvSpPr>
        <p:spPr>
          <a:xfrm>
            <a:off x="3472349" y="5140960"/>
            <a:ext cx="8275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Shape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outliers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We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remove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only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Tresure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Island (28), an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artificial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island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scarcely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inhabited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148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433E35D-CDE5-63E0-1A8E-C470619F25CE}"/>
              </a:ext>
            </a:extLst>
          </p:cNvPr>
          <p:cNvSpPr/>
          <p:nvPr/>
        </p:nvSpPr>
        <p:spPr>
          <a:xfrm>
            <a:off x="1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9593" y="795767"/>
            <a:ext cx="27031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Eviction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density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26AD66D-8E38-C778-3DD3-628A05435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095" y="183328"/>
            <a:ext cx="3163870" cy="316387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3E067A3-9D08-07A0-18DC-E065DFB65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117" y="3427430"/>
            <a:ext cx="3337113" cy="333711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ECAE7-DE4F-927B-20C2-12B48B08C5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986" y="3327924"/>
            <a:ext cx="3436619" cy="343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96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433E35D-CDE5-63E0-1A8E-C470619F25CE}"/>
              </a:ext>
            </a:extLst>
          </p:cNvPr>
          <p:cNvSpPr/>
          <p:nvPr/>
        </p:nvSpPr>
        <p:spPr>
          <a:xfrm>
            <a:off x="1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9593" y="795767"/>
            <a:ext cx="27031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Outlier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detection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4026923-8221-F3DD-885F-CAF5FF2DC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940" y="304800"/>
            <a:ext cx="5029200" cy="50292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A663B4C-51CF-9F4C-CC67-405882299DDC}"/>
              </a:ext>
            </a:extLst>
          </p:cNvPr>
          <p:cNvSpPr txBox="1"/>
          <p:nvPr/>
        </p:nvSpPr>
        <p:spPr>
          <a:xfrm>
            <a:off x="4592320" y="5608320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Magnitude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outliers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Japantown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Tenderloin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Nob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Hill </a:t>
            </a:r>
          </a:p>
        </p:txBody>
      </p:sp>
    </p:spTree>
    <p:extLst>
      <p:ext uri="{BB962C8B-B14F-4D97-AF65-F5344CB8AC3E}">
        <p14:creationId xmlns:p14="http://schemas.microsoft.com/office/powerpoint/2010/main" val="6770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433E35D-CDE5-63E0-1A8E-C470619F25CE}"/>
              </a:ext>
            </a:extLst>
          </p:cNvPr>
          <p:cNvSpPr/>
          <p:nvPr/>
        </p:nvSpPr>
        <p:spPr>
          <a:xfrm>
            <a:off x="0" y="-7112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20007" y="1224229"/>
            <a:ext cx="27031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Rent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3E067A3-9D08-07A0-18DC-E065DFB65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549" y="3477182"/>
            <a:ext cx="3337113" cy="333711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ECAE7-DE4F-927B-20C2-12B48B08C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986" y="3421381"/>
            <a:ext cx="3436619" cy="343661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249D8B4-BEE5-63FE-2E0E-679228B24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797" y="167640"/>
            <a:ext cx="3436619" cy="3436619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0F693DA2-BF9F-8767-B5AF-4F04B9CDD0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740" y="20360"/>
            <a:ext cx="3489805" cy="3489805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3D03EC7-87E6-4778-37F1-031DC515B54C}"/>
              </a:ext>
            </a:extLst>
          </p:cNvPr>
          <p:cNvSpPr txBox="1"/>
          <p:nvPr/>
        </p:nvSpPr>
        <p:spPr>
          <a:xfrm>
            <a:off x="-10413" y="4086857"/>
            <a:ext cx="27031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Eviction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density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893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C98E12-AA25-E1B9-FA62-E614041815D9}"/>
              </a:ext>
            </a:extLst>
          </p:cNvPr>
          <p:cNvSpPr/>
          <p:nvPr/>
        </p:nvSpPr>
        <p:spPr>
          <a:xfrm>
            <a:off x="0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9592" y="680751"/>
            <a:ext cx="27031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Tests</a:t>
            </a:r>
            <a:r>
              <a:rPr lang="it-IT" sz="4000" dirty="0">
                <a:solidFill>
                  <a:schemeClr val="bg1"/>
                </a:solidFill>
              </a:rPr>
              <a:t> on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rent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based</a:t>
            </a:r>
            <a:r>
              <a:rPr lang="it-IT" sz="4000" dirty="0">
                <a:solidFill>
                  <a:schemeClr val="bg1"/>
                </a:solidFill>
              </a:rPr>
              <a:t> on </a:t>
            </a:r>
            <a:r>
              <a:rPr lang="it-IT" sz="4000" dirty="0" err="1">
                <a:solidFill>
                  <a:schemeClr val="bg1"/>
                </a:solidFill>
              </a:rPr>
              <a:t>evictions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1BF632D-176A-0811-920B-B1466CE6F885}"/>
              </a:ext>
            </a:extLst>
          </p:cNvPr>
          <p:cNvSpPr txBox="1"/>
          <p:nvPr/>
        </p:nvSpPr>
        <p:spPr>
          <a:xfrm>
            <a:off x="4381500" y="453898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P-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: 0.378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8B21AFA-B6EF-E18E-6142-3C91B4239773}"/>
              </a:ext>
            </a:extLst>
          </p:cNvPr>
          <p:cNvSpPr txBox="1"/>
          <p:nvPr/>
        </p:nvSpPr>
        <p:spPr>
          <a:xfrm>
            <a:off x="9010650" y="453898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P-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: 0.748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A8CF4DE-00D2-C8AA-0E82-7532774259C5}"/>
              </a:ext>
            </a:extLst>
          </p:cNvPr>
          <p:cNvSpPr txBox="1"/>
          <p:nvPr/>
        </p:nvSpPr>
        <p:spPr>
          <a:xfrm>
            <a:off x="5997731" y="5631840"/>
            <a:ext cx="331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There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is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not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significant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725802BB-0EC2-F912-794A-87A0CF78A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560" y="223520"/>
            <a:ext cx="4315460" cy="431546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9922B15-CB95-6607-1C08-7713689BE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906" y="223520"/>
            <a:ext cx="4308467" cy="430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42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C98E12-AA25-E1B9-FA62-E614041815D9}"/>
              </a:ext>
            </a:extLst>
          </p:cNvPr>
          <p:cNvSpPr/>
          <p:nvPr/>
        </p:nvSpPr>
        <p:spPr>
          <a:xfrm>
            <a:off x="0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9592" y="680751"/>
            <a:ext cx="270312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 err="1">
                <a:solidFill>
                  <a:schemeClr val="bg1"/>
                </a:solidFill>
              </a:rPr>
              <a:t>Tests</a:t>
            </a:r>
            <a:r>
              <a:rPr lang="it-IT" sz="3600" dirty="0">
                <a:solidFill>
                  <a:schemeClr val="bg1"/>
                </a:solidFill>
              </a:rPr>
              <a:t> on </a:t>
            </a:r>
          </a:p>
          <a:p>
            <a:pPr algn="ctr"/>
            <a:r>
              <a:rPr lang="it-IT" sz="3600" dirty="0" err="1">
                <a:solidFill>
                  <a:schemeClr val="bg1"/>
                </a:solidFill>
              </a:rPr>
              <a:t>rent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functions</a:t>
            </a:r>
            <a:endParaRPr lang="it-IT" sz="3600" dirty="0">
              <a:solidFill>
                <a:schemeClr val="bg1"/>
              </a:solidFill>
            </a:endParaRPr>
          </a:p>
          <a:p>
            <a:pPr algn="ctr"/>
            <a:r>
              <a:rPr lang="it-IT" sz="3600" dirty="0" err="1">
                <a:solidFill>
                  <a:schemeClr val="bg1"/>
                </a:solidFill>
              </a:rPr>
              <a:t>based</a:t>
            </a:r>
            <a:r>
              <a:rPr lang="it-IT" sz="3600" dirty="0">
                <a:solidFill>
                  <a:schemeClr val="bg1"/>
                </a:solidFill>
              </a:rPr>
              <a:t> on</a:t>
            </a:r>
          </a:p>
          <a:p>
            <a:pPr algn="ctr"/>
            <a:r>
              <a:rPr lang="it-IT" sz="3600" dirty="0" err="1">
                <a:solidFill>
                  <a:schemeClr val="bg1"/>
                </a:solidFill>
              </a:rPr>
              <a:t>constructions</a:t>
            </a:r>
            <a:endParaRPr lang="it-IT" sz="36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8DE0B45-B96F-7B77-7BD5-FD01D6580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410" y="223520"/>
            <a:ext cx="4315460" cy="43154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41C8DAE-91AB-5B06-9513-16E892685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560" y="226060"/>
            <a:ext cx="4315460" cy="431546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1BF632D-176A-0811-920B-B1466CE6F885}"/>
              </a:ext>
            </a:extLst>
          </p:cNvPr>
          <p:cNvSpPr txBox="1"/>
          <p:nvPr/>
        </p:nvSpPr>
        <p:spPr>
          <a:xfrm>
            <a:off x="4381500" y="453898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P-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: 0.031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8B21AFA-B6EF-E18E-6142-3C91B4239773}"/>
              </a:ext>
            </a:extLst>
          </p:cNvPr>
          <p:cNvSpPr txBox="1"/>
          <p:nvPr/>
        </p:nvSpPr>
        <p:spPr>
          <a:xfrm>
            <a:off x="9010650" y="453898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P-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: 0.561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A8CF4DE-00D2-C8AA-0E82-7532774259C5}"/>
              </a:ext>
            </a:extLst>
          </p:cNvPr>
          <p:cNvSpPr txBox="1"/>
          <p:nvPr/>
        </p:nvSpPr>
        <p:spPr>
          <a:xfrm>
            <a:off x="4052570" y="5435600"/>
            <a:ext cx="649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There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is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for the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rent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functions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but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not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in the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derivatives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246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Constructions</a:t>
            </a: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effect</a:t>
            </a:r>
            <a:br>
              <a:rPr lang="it-IT" sz="44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on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evictions</a:t>
            </a:r>
            <a:endParaRPr lang="it-IT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019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Neighborhood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granularity</a:t>
            </a:r>
            <a:endParaRPr lang="it-IT" sz="4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/>
              <p:nvPr/>
            </p:nvSpPr>
            <p:spPr>
              <a:xfrm>
                <a:off x="3591149" y="1082097"/>
                <a:ext cx="8600851" cy="357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𝑒𝑣𝑖𝑐𝑡𝑖𝑜𝑛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𝑑𝑒𝑛𝑠𝑖𝑡𝑦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𝑐𝑜𝑛𝑠𝑡𝑟𝑢𝑐𝑡𝑖𝑜𝑛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e>
                      </m:d>
                    </m:oMath>
                  </m:oMathPara>
                </a14:m>
                <a:endParaRPr lang="it-IT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49" y="1082097"/>
                <a:ext cx="8600851" cy="357983"/>
              </a:xfrm>
              <a:prstGeom prst="rect">
                <a:avLst/>
              </a:prstGeom>
              <a:blipFill>
                <a:blip r:embed="rId2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A7DC6112-AF9C-692A-9C9D-831BDA468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925" y="2076450"/>
            <a:ext cx="27241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A3FCA0D-53B8-1C95-7496-E26F6E42B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203" y="2076450"/>
            <a:ext cx="27241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7FE671C9-BA99-0B4C-3DF9-CAD3A8018E49}"/>
                  </a:ext>
                </a:extLst>
              </p:cNvPr>
              <p:cNvSpPr txBox="1"/>
              <p:nvPr/>
            </p:nvSpPr>
            <p:spPr>
              <a:xfrm>
                <a:off x="4149213" y="5083277"/>
                <a:ext cx="1624227" cy="6926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it-IT" sz="18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𝑎𝑑𝑗</m:t>
                          </m:r>
                        </m:sub>
                        <m:sup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sz="180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it-IT" sz="1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0.85</m:t>
                      </m:r>
                    </m:oMath>
                  </m:oMathPara>
                </a14:m>
                <a:endParaRPr lang="it-IT" sz="1800" b="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7FE671C9-BA99-0B4C-3DF9-CAD3A8018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213" y="5083277"/>
                <a:ext cx="1624227" cy="6926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2650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15DE9D69-45A7-F942-AD28-35F3DDF02F75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25E58B0-DB4E-1166-BE3C-3C0ABAC98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455" y="782878"/>
            <a:ext cx="2140696" cy="1074657"/>
          </a:xfrm>
        </p:spPr>
        <p:txBody>
          <a:bodyPr>
            <a:no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The problem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D1B7EF1-DEF1-4278-3F95-D6D6A4FCF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5804" y="1057224"/>
            <a:ext cx="3779852" cy="2888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b="1" dirty="0">
                <a:solidFill>
                  <a:schemeClr val="accent1">
                    <a:lumMod val="75000"/>
                  </a:schemeClr>
                </a:solidFill>
              </a:rPr>
              <a:t>Gentrification and </a:t>
            </a:r>
            <a:r>
              <a:rPr lang="it-IT" b="1" dirty="0" err="1">
                <a:solidFill>
                  <a:schemeClr val="accent1">
                    <a:lumMod val="75000"/>
                  </a:schemeClr>
                </a:solidFill>
              </a:rPr>
              <a:t>displacement</a:t>
            </a:r>
            <a:endParaRPr lang="it-IT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The 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process whereby the </a:t>
            </a:r>
            <a:r>
              <a:rPr lang="en-US" sz="2400" i="0" dirty="0">
                <a:solidFill>
                  <a:schemeClr val="accent1">
                    <a:lumMod val="75000"/>
                  </a:schemeClr>
                </a:solidFill>
                <a:effectLst/>
              </a:rPr>
              <a:t>character 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of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an 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urban area is </a:t>
            </a:r>
            <a:r>
              <a:rPr lang="en-US" sz="2400" i="0" dirty="0">
                <a:solidFill>
                  <a:schemeClr val="accent1">
                    <a:lumMod val="75000"/>
                  </a:schemeClr>
                </a:solidFill>
                <a:effectLst/>
              </a:rPr>
              <a:t>changed by wealthier people 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moving in, displacing current inhabitants in the process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Immagine 3" descr="Immagine che contiene mappa&#10;&#10;Descrizione generata automaticamente">
            <a:extLst>
              <a:ext uri="{FF2B5EF4-FFF2-40B4-BE49-F238E27FC236}">
                <a16:creationId xmlns:a16="http://schemas.microsoft.com/office/drawing/2014/main" id="{4570BFB4-94E0-47CD-D39C-58CD5444C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835" y="1057224"/>
            <a:ext cx="2688228" cy="26395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CC353DF-FD57-A726-9498-3C0E241001AD}"/>
              </a:ext>
            </a:extLst>
          </p:cNvPr>
          <p:cNvSpPr txBox="1"/>
          <p:nvPr/>
        </p:nvSpPr>
        <p:spPr>
          <a:xfrm>
            <a:off x="4294282" y="4194719"/>
            <a:ext cx="76945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Gentrification in San Francisco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has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increased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significantly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since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1990s,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driven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by a strong demand for tech workers from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local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startups and Silicon Valley companies.</a:t>
            </a:r>
          </a:p>
          <a:p>
            <a:pPr algn="just"/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process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affected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negatively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social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demographic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structure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city,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as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San Francisco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was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becoming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most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expensive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city in the US.</a:t>
            </a:r>
          </a:p>
        </p:txBody>
      </p:sp>
    </p:spTree>
    <p:extLst>
      <p:ext uri="{BB962C8B-B14F-4D97-AF65-F5344CB8AC3E}">
        <p14:creationId xmlns:p14="http://schemas.microsoft.com/office/powerpoint/2010/main" val="2881262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Constructions</a:t>
            </a: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effect</a:t>
            </a:r>
            <a:br>
              <a:rPr lang="it-IT" sz="44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on </a:t>
            </a:r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rents</a:t>
            </a:r>
            <a:endParaRPr lang="it-IT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859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Neighborhood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granularity</a:t>
            </a:r>
            <a:endParaRPr lang="it-IT" sz="4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/>
              <p:nvPr/>
            </p:nvSpPr>
            <p:spPr>
              <a:xfrm>
                <a:off x="3384672" y="1525067"/>
                <a:ext cx="8807328" cy="4906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𝑟𝑒𝑛𝑡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𝑝𝑟𝑖𝑐𝑒</m:t>
                          </m:r>
                        </m:e>
                        <m:sub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sub>
                      </m:sSub>
                      <m:r>
                        <a:rPr lang="it-IT" sz="14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4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h𝑜𝑜𝑑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sz="14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14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b>
                              <m:r>
                                <a:rPr lang="it-IT" sz="14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𝑛h𝑜𝑜𝑑</m:t>
                              </m:r>
                            </m:sub>
                          </m:sSub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it-IT" sz="14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14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𝑛h𝑜𝑜𝑑</m:t>
                              </m:r>
                            </m:sub>
                          </m:sSub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</m:e>
                      </m:nary>
                      <m:sSub>
                        <m:sSubPr>
                          <m:ctrlP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e>
                      </m:d>
                      <m:r>
                        <a:rPr lang="it-IT" sz="14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𝑑𝑒𝑛𝑠𝑖𝑡𝑦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𝑐𝑜𝑛𝑠𝑡𝑟𝑢𝑐𝑡𝑖𝑜𝑛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e>
                      </m:d>
                    </m:oMath>
                  </m:oMathPara>
                </a14:m>
                <a:endParaRPr lang="it-IT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672" y="1525067"/>
                <a:ext cx="8807328" cy="490647"/>
              </a:xfrm>
              <a:prstGeom prst="rect">
                <a:avLst/>
              </a:prstGeom>
              <a:blipFill>
                <a:blip r:embed="rId2"/>
                <a:stretch>
                  <a:fillRect t="-154321" b="-222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FA70E3FB-0ECD-17AA-8BB5-A709DEF17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459" y="2685246"/>
            <a:ext cx="3750092" cy="398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6134099-B816-0DD5-EE8E-CE139FC79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481" y="2668274"/>
            <a:ext cx="3750092" cy="400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FE18AE80-0500-E8CB-A125-489FB37A1AE3}"/>
                  </a:ext>
                </a:extLst>
              </p:cNvPr>
              <p:cNvSpPr txBox="1"/>
              <p:nvPr/>
            </p:nvSpPr>
            <p:spPr>
              <a:xfrm rot="16200000">
                <a:off x="6850557" y="4441411"/>
                <a:ext cx="17678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e>
                      </m:d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FE18AE80-0500-E8CB-A125-489FB37A1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850557" y="4441411"/>
                <a:ext cx="1767840" cy="369332"/>
              </a:xfrm>
              <a:prstGeom prst="rect">
                <a:avLst/>
              </a:prstGeom>
              <a:blipFill>
                <a:blip r:embed="rId5"/>
                <a:stretch>
                  <a:fillRect r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645DD910-2E7A-470D-A566-2030C7EBA793}"/>
                  </a:ext>
                </a:extLst>
              </p:cNvPr>
              <p:cNvSpPr txBox="1"/>
              <p:nvPr/>
            </p:nvSpPr>
            <p:spPr>
              <a:xfrm>
                <a:off x="8811437" y="6182439"/>
                <a:ext cx="17678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𝑦𝑒𝑎𝑟</m:t>
                      </m:r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645DD910-2E7A-470D-A566-2030C7EBA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437" y="6182439"/>
                <a:ext cx="176784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1BE76D2-1B91-C4C3-37D0-263CAB52C035}"/>
                  </a:ext>
                </a:extLst>
              </p:cNvPr>
              <p:cNvSpPr txBox="1"/>
              <p:nvPr/>
            </p:nvSpPr>
            <p:spPr>
              <a:xfrm>
                <a:off x="4934756" y="6182439"/>
                <a:ext cx="17678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𝑑𝑒𝑛𝑠𝑖𝑡𝑦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𝑛𝑒𝑤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𝑐𝑜𝑛𝑠𝑡𝑟</m:t>
                      </m:r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1BE76D2-1B91-C4C3-37D0-263CAB52C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756" y="6182439"/>
                <a:ext cx="1767840" cy="369332"/>
              </a:xfrm>
              <a:prstGeom prst="rect">
                <a:avLst/>
              </a:prstGeom>
              <a:blipFill>
                <a:blip r:embed="rId7"/>
                <a:stretch>
                  <a:fillRect l="-1034" r="-20690"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40E99058-BC88-CEA5-9A1F-6A59EE603462}"/>
                  </a:ext>
                </a:extLst>
              </p:cNvPr>
              <p:cNvSpPr txBox="1"/>
              <p:nvPr/>
            </p:nvSpPr>
            <p:spPr>
              <a:xfrm rot="16200000">
                <a:off x="2801115" y="4541944"/>
                <a:ext cx="22352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𝑑𝑒𝑛𝑠𝑖𝑡𝑦</m:t>
                          </m:r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</m:e>
                      </m:d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40E99058-BC88-CEA5-9A1F-6A59EE603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801115" y="4541944"/>
                <a:ext cx="2235200" cy="369332"/>
              </a:xfrm>
              <a:prstGeom prst="rect">
                <a:avLst/>
              </a:prstGeom>
              <a:blipFill>
                <a:blip r:embed="rId8"/>
                <a:stretch>
                  <a:fillRect t="-8992" r="-13333" b="-8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59940687-E443-8A9E-7B74-40F11CCB8DAC}"/>
                  </a:ext>
                </a:extLst>
              </p:cNvPr>
              <p:cNvSpPr txBox="1"/>
              <p:nvPr/>
            </p:nvSpPr>
            <p:spPr>
              <a:xfrm>
                <a:off x="3384672" y="2253923"/>
                <a:ext cx="5125902" cy="7746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𝑅𝑒𝑠𝑢𝑙𝑡𝑠</m:t>
                      </m:r>
                      <m:r>
                        <a:rPr lang="it-IT" sz="1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it-IT" sz="1400" b="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it-IT" sz="14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𝑎𝑑𝑗</m:t>
                        </m:r>
                      </m:sub>
                      <m:sup>
                        <m:r>
                          <a:rPr lang="it-IT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it-IT" sz="140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it-IT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0.37</m:t>
                    </m:r>
                  </m:oMath>
                </a14:m>
                <a:endParaRPr lang="it-IT" sz="1400" b="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400" b="0" dirty="0">
                    <a:solidFill>
                      <a:schemeClr val="accent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A</a:t>
                </a:r>
                <a14:m>
                  <m:oMath xmlns:m="http://schemas.openxmlformats.org/officeDocument/2006/math">
                    <m:r>
                      <a:rPr lang="it-IT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𝑙𝑙</m:t>
                    </m:r>
                    <m:r>
                      <a:rPr lang="it-IT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𝑝𝑟𝑒𝑑𝑖𝑐𝑡𝑜𝑟𝑠</m:t>
                    </m:r>
                    <m:r>
                      <a:rPr lang="it-IT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𝑎𝑟𝑒</m:t>
                    </m:r>
                    <m:r>
                      <a:rPr lang="it-IT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𝑠𝑖𝑔𝑛𝑖𝑓𝑖𝑐𝑎𝑛𝑡</m:t>
                    </m:r>
                  </m:oMath>
                </a14:m>
                <a:endParaRPr lang="it-IT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59940687-E443-8A9E-7B74-40F11CCB8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672" y="2253923"/>
                <a:ext cx="5125902" cy="774636"/>
              </a:xfrm>
              <a:prstGeom prst="rect">
                <a:avLst/>
              </a:prstGeom>
              <a:blipFill>
                <a:blip r:embed="rId9"/>
                <a:stretch>
                  <a:fillRect l="-119" b="-70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6B4F09B-C867-B5AC-3B51-1CBF10BBFE34}"/>
                  </a:ext>
                </a:extLst>
              </p:cNvPr>
              <p:cNvSpPr txBox="1"/>
              <p:nvPr/>
            </p:nvSpPr>
            <p:spPr>
              <a:xfrm>
                <a:off x="3448349" y="1076241"/>
                <a:ext cx="8807328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𝑟𝑒𝑛𝑡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𝑝𝑟𝑖𝑐𝑒</m:t>
                          </m:r>
                        </m:e>
                        <m:sub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sub>
                      </m:sSub>
                      <m:r>
                        <a:rPr lang="it-IT" sz="14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4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sub>
                      </m:sSub>
                      <m:r>
                        <a:rPr lang="it-IT" sz="1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e>
                      </m:d>
                      <m:r>
                        <a:rPr lang="it-IT" sz="14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𝑑𝑒𝑛𝑠𝑖𝑡𝑦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𝑐𝑜𝑛𝑠𝑡𝑟𝑢𝑐𝑡𝑖𝑜𝑛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e>
                      </m:d>
                    </m:oMath>
                  </m:oMathPara>
                </a14:m>
                <a:endParaRPr lang="it-IT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6B4F09B-C867-B5AC-3B51-1CBF10BBF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349" y="1076241"/>
                <a:ext cx="8807328" cy="317203"/>
              </a:xfrm>
              <a:prstGeom prst="rect">
                <a:avLst/>
              </a:prstGeom>
              <a:blipFill>
                <a:blip r:embed="rId10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6776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Gaussian</a:t>
            </a:r>
            <a:r>
              <a:rPr lang="it-IT" sz="4000" dirty="0">
                <a:solidFill>
                  <a:schemeClr val="bg1"/>
                </a:solidFill>
              </a:rPr>
              <a:t> Kernel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Smoothing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2D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B497C59-9041-73EA-081E-BC10D2A11978}"/>
              </a:ext>
            </a:extLst>
          </p:cNvPr>
          <p:cNvSpPr txBox="1"/>
          <p:nvPr/>
        </p:nvSpPr>
        <p:spPr>
          <a:xfrm>
            <a:off x="3652310" y="1927344"/>
            <a:ext cx="1647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Advertisements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8E849EC-54A7-299C-7E63-7710425903C4}"/>
              </a:ext>
            </a:extLst>
          </p:cNvPr>
          <p:cNvSpPr txBox="1"/>
          <p:nvPr/>
        </p:nvSpPr>
        <p:spPr>
          <a:xfrm>
            <a:off x="6431450" y="1650345"/>
            <a:ext cx="1794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Average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price </a:t>
            </a:r>
          </a:p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in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each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13024EF-0840-18E5-F66E-3BAD4DF8BBA0}"/>
              </a:ext>
            </a:extLst>
          </p:cNvPr>
          <p:cNvSpPr txBox="1"/>
          <p:nvPr/>
        </p:nvSpPr>
        <p:spPr>
          <a:xfrm>
            <a:off x="9550827" y="1788844"/>
            <a:ext cx="2019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Gaussian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Kernel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Regression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9423105-24F3-94F9-40CF-6EE94D5EF72A}"/>
              </a:ext>
            </a:extLst>
          </p:cNvPr>
          <p:cNvSpPr txBox="1"/>
          <p:nvPr/>
        </p:nvSpPr>
        <p:spPr>
          <a:xfrm>
            <a:off x="4475966" y="5168296"/>
            <a:ext cx="6238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solidFill>
                  <a:schemeClr val="accent1">
                    <a:lumMod val="75000"/>
                  </a:schemeClr>
                </a:solidFill>
              </a:rPr>
              <a:t>Improvement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consider the small fraction of rents with coordinates as standalone observations and not as part of the neighborhood mean, adding proper weights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D24781AC-138F-BC63-286E-084BDAF658DF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5299623" y="2112010"/>
            <a:ext cx="113182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0DB7A3BC-AC23-8B25-182F-EDFBBBA2B446}"/>
              </a:ext>
            </a:extLst>
          </p:cNvPr>
          <p:cNvCxnSpPr>
            <a:cxnSpLocks/>
          </p:cNvCxnSpPr>
          <p:nvPr/>
        </p:nvCxnSpPr>
        <p:spPr>
          <a:xfrm>
            <a:off x="8359755" y="2112009"/>
            <a:ext cx="113182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>
            <a:extLst>
              <a:ext uri="{FF2B5EF4-FFF2-40B4-BE49-F238E27FC236}">
                <a16:creationId xmlns:a16="http://schemas.microsoft.com/office/drawing/2014/main" id="{C0A1B4D7-285F-E4E8-FF78-45B56BD09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930" y="2921426"/>
            <a:ext cx="1928305" cy="160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730B92A9-897F-0ABC-783D-F7E4CCC83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554" y="2542331"/>
            <a:ext cx="2442505" cy="2413252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E7D7391-1600-F242-684D-80F94D7BE4E5}"/>
              </a:ext>
            </a:extLst>
          </p:cNvPr>
          <p:cNvSpPr txBox="1"/>
          <p:nvPr/>
        </p:nvSpPr>
        <p:spPr>
          <a:xfrm>
            <a:off x="8624823" y="6068841"/>
            <a:ext cx="293001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Inserire la mappa con </a:t>
            </a:r>
            <a:r>
              <a:rPr lang="it-IT" dirty="0" err="1"/>
              <a:t>nhood</a:t>
            </a:r>
            <a:r>
              <a:rPr lang="it-IT" dirty="0"/>
              <a:t> e non </a:t>
            </a:r>
            <a:r>
              <a:rPr lang="it-IT" dirty="0" err="1"/>
              <a:t>parcels</a:t>
            </a:r>
            <a:r>
              <a:rPr lang="it-IT" dirty="0"/>
              <a:t>!</a:t>
            </a:r>
          </a:p>
        </p:txBody>
      </p:sp>
      <p:pic>
        <p:nvPicPr>
          <p:cNvPr id="7" name="Elemento grafico 6" descr="Mappa con segnaposto contorno">
            <a:extLst>
              <a:ext uri="{FF2B5EF4-FFF2-40B4-BE49-F238E27FC236}">
                <a16:creationId xmlns:a16="http://schemas.microsoft.com/office/drawing/2014/main" id="{D3BDAF91-1386-2E36-BAF0-D95C50A3E1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19791" y="2948360"/>
            <a:ext cx="1243178" cy="1243178"/>
          </a:xfrm>
          <a:prstGeom prst="rect">
            <a:avLst/>
          </a:prstGeom>
        </p:spPr>
      </p:pic>
      <p:pic>
        <p:nvPicPr>
          <p:cNvPr id="12" name="Elemento grafico 11" descr="Segnale di divieto contorno">
            <a:extLst>
              <a:ext uri="{FF2B5EF4-FFF2-40B4-BE49-F238E27FC236}">
                <a16:creationId xmlns:a16="http://schemas.microsoft.com/office/drawing/2014/main" id="{69F47B54-0949-472E-44B6-BEF5C40A52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78677" y="2780072"/>
            <a:ext cx="1720163" cy="172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872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Gaussian</a:t>
            </a:r>
            <a:r>
              <a:rPr lang="it-IT" sz="4000" dirty="0">
                <a:solidFill>
                  <a:schemeClr val="bg1"/>
                </a:solidFill>
              </a:rPr>
              <a:t> Kernel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Smoothing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2D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B497C59-9041-73EA-081E-BC10D2A11978}"/>
              </a:ext>
            </a:extLst>
          </p:cNvPr>
          <p:cNvSpPr txBox="1"/>
          <p:nvPr/>
        </p:nvSpPr>
        <p:spPr>
          <a:xfrm>
            <a:off x="3355366" y="1825593"/>
            <a:ext cx="1794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Advertisements</a:t>
            </a:r>
          </a:p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not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geolocated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8E849EC-54A7-299C-7E63-7710425903C4}"/>
              </a:ext>
            </a:extLst>
          </p:cNvPr>
          <p:cNvSpPr txBox="1"/>
          <p:nvPr/>
        </p:nvSpPr>
        <p:spPr>
          <a:xfrm>
            <a:off x="5524579" y="1687094"/>
            <a:ext cx="1794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Average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price </a:t>
            </a:r>
          </a:p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in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each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13024EF-0840-18E5-F66E-3BAD4DF8BBA0}"/>
              </a:ext>
            </a:extLst>
          </p:cNvPr>
          <p:cNvSpPr txBox="1"/>
          <p:nvPr/>
        </p:nvSpPr>
        <p:spPr>
          <a:xfrm>
            <a:off x="9996808" y="3119669"/>
            <a:ext cx="2019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Gaussian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Kernel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Regression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540E876-229A-CF6B-14BA-8C8494ABF0E7}"/>
              </a:ext>
            </a:extLst>
          </p:cNvPr>
          <p:cNvSpPr txBox="1"/>
          <p:nvPr/>
        </p:nvSpPr>
        <p:spPr>
          <a:xfrm>
            <a:off x="5524579" y="4503742"/>
            <a:ext cx="1794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Advertisements</a:t>
            </a:r>
          </a:p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geolocated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C74E50B5-369A-3310-C6AE-123674E92B04}"/>
                  </a:ext>
                </a:extLst>
              </p:cNvPr>
              <p:cNvSpPr txBox="1"/>
              <p:nvPr/>
            </p:nvSpPr>
            <p:spPr>
              <a:xfrm rot="10800000">
                <a:off x="9638799" y="1548246"/>
                <a:ext cx="422487" cy="37891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C74E50B5-369A-3310-C6AE-123674E92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9638799" y="1548246"/>
                <a:ext cx="422487" cy="37891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D24781AC-138F-BC63-286E-084BDAF658DF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5149442" y="2148759"/>
            <a:ext cx="375137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76150EB-CBCB-69F5-014E-50599FDC1C49}"/>
              </a:ext>
            </a:extLst>
          </p:cNvPr>
          <p:cNvSpPr txBox="1"/>
          <p:nvPr/>
        </p:nvSpPr>
        <p:spPr>
          <a:xfrm>
            <a:off x="7991486" y="3007901"/>
            <a:ext cx="1794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Geolocated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observations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48AB748F-30E8-3F48-8D95-DF9E07332188}"/>
              </a:ext>
            </a:extLst>
          </p:cNvPr>
          <p:cNvCxnSpPr>
            <a:stCxn id="5" idx="3"/>
            <a:endCxn id="28" idx="0"/>
          </p:cNvCxnSpPr>
          <p:nvPr/>
        </p:nvCxnSpPr>
        <p:spPr>
          <a:xfrm>
            <a:off x="7318655" y="2148759"/>
            <a:ext cx="1569869" cy="85914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F4ADA840-A40E-B891-0C4D-E4A09831BEA3}"/>
              </a:ext>
            </a:extLst>
          </p:cNvPr>
          <p:cNvCxnSpPr>
            <a:stCxn id="7" idx="3"/>
            <a:endCxn id="28" idx="2"/>
          </p:cNvCxnSpPr>
          <p:nvPr/>
        </p:nvCxnSpPr>
        <p:spPr>
          <a:xfrm flipV="1">
            <a:off x="7318655" y="3654232"/>
            <a:ext cx="1569869" cy="1172676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D6A0ED7C-A870-44CB-00C5-7D8F2AB01D3E}"/>
                  </a:ext>
                </a:extLst>
              </p:cNvPr>
              <p:cNvSpPr txBox="1"/>
              <p:nvPr/>
            </p:nvSpPr>
            <p:spPr>
              <a:xfrm>
                <a:off x="7499376" y="1964093"/>
                <a:ext cx="23668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12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it-IT" sz="12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2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it-IT" sz="1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𝑎𝑑𝑣𝑒𝑟𝑡𝑖𝑠𝑒𝑚𝑒𝑛𝑡𝑠</m:t>
                        </m:r>
                      </m:e>
                      <m:sub>
                        <m:r>
                          <a:rPr lang="it-IT" sz="1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𝑛h𝑜𝑜𝑑</m:t>
                        </m:r>
                      </m:sub>
                    </m:sSub>
                  </m:oMath>
                </a14:m>
                <a:endParaRPr lang="it-IT" sz="12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D6A0ED7C-A870-44CB-00C5-7D8F2AB01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376" y="1964093"/>
                <a:ext cx="23668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DD3B0875-A71E-12E4-4F8C-93739D1E1402}"/>
                  </a:ext>
                </a:extLst>
              </p:cNvPr>
              <p:cNvSpPr txBox="1"/>
              <p:nvPr/>
            </p:nvSpPr>
            <p:spPr>
              <a:xfrm>
                <a:off x="7683316" y="4536927"/>
                <a:ext cx="47314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it-IT" sz="12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1</m:t>
                      </m:r>
                    </m:oMath>
                  </m:oMathPara>
                </a14:m>
                <a:endParaRPr lang="it-IT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DD3B0875-A71E-12E4-4F8C-93739D1E1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316" y="4536927"/>
                <a:ext cx="473142" cy="184666"/>
              </a:xfrm>
              <a:prstGeom prst="rect">
                <a:avLst/>
              </a:prstGeom>
              <a:blipFill>
                <a:blip r:embed="rId4"/>
                <a:stretch>
                  <a:fillRect l="-3846" r="-7692" b="-32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7694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Gaussian</a:t>
            </a:r>
            <a:r>
              <a:rPr lang="it-IT" sz="4000" dirty="0">
                <a:solidFill>
                  <a:schemeClr val="bg1"/>
                </a:solidFill>
              </a:rPr>
              <a:t> Kernel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Smoothing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2D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934F83B-7AED-3A63-96ED-493E065A6223}"/>
              </a:ext>
            </a:extLst>
          </p:cNvPr>
          <p:cNvSpPr txBox="1"/>
          <p:nvPr/>
        </p:nvSpPr>
        <p:spPr>
          <a:xfrm>
            <a:off x="5086896" y="5197646"/>
            <a:ext cx="3900668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Qui metterei le animazioni a confronto!</a:t>
            </a:r>
          </a:p>
          <a:p>
            <a:r>
              <a:rPr lang="it-IT" dirty="0" err="1"/>
              <a:t>Nhood</a:t>
            </a:r>
            <a:r>
              <a:rPr lang="it-IT" dirty="0"/>
              <a:t> </a:t>
            </a:r>
            <a:r>
              <a:rPr lang="it-IT" dirty="0" err="1"/>
              <a:t>level</a:t>
            </a:r>
            <a:r>
              <a:rPr lang="it-IT" dirty="0"/>
              <a:t> vs continuum </a:t>
            </a:r>
            <a:r>
              <a:rPr lang="it-IT" dirty="0" err="1"/>
              <a:t>level</a:t>
            </a:r>
            <a:r>
              <a:rPr lang="it-IT" dirty="0"/>
              <a:t> </a:t>
            </a:r>
          </a:p>
        </p:txBody>
      </p:sp>
      <p:pic>
        <p:nvPicPr>
          <p:cNvPr id="3" name="Rent">
            <a:hlinkClick r:id="" action="ppaction://media"/>
            <a:extLst>
              <a:ext uri="{FF2B5EF4-FFF2-40B4-BE49-F238E27FC236}">
                <a16:creationId xmlns:a16="http://schemas.microsoft.com/office/drawing/2014/main" id="{D374D4C3-72B1-6BB3-8FA2-CFD1CECE40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0985" r="10936"/>
          <a:stretch/>
        </p:blipFill>
        <p:spPr>
          <a:xfrm>
            <a:off x="3416710" y="1337188"/>
            <a:ext cx="4005689" cy="2885768"/>
          </a:xfrm>
          <a:prstGeom prst="rect">
            <a:avLst/>
          </a:prstGeom>
        </p:spPr>
      </p:pic>
      <p:pic>
        <p:nvPicPr>
          <p:cNvPr id="5" name="smoothing+anno">
            <a:hlinkClick r:id="" action="ppaction://media"/>
            <a:extLst>
              <a:ext uri="{FF2B5EF4-FFF2-40B4-BE49-F238E27FC236}">
                <a16:creationId xmlns:a16="http://schemas.microsoft.com/office/drawing/2014/main" id="{8C44F7C6-14E7-B73A-F5AF-0E7AC90D989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16667" r="16771"/>
          <a:stretch/>
        </p:blipFill>
        <p:spPr>
          <a:xfrm>
            <a:off x="7634671" y="1337188"/>
            <a:ext cx="4501627" cy="330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4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74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57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Parcels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granularity</a:t>
            </a:r>
            <a:endParaRPr lang="it-IT" sz="4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DDC4BF22-FED0-D612-CD68-AFA4E4A9C0A6}"/>
                  </a:ext>
                </a:extLst>
              </p:cNvPr>
              <p:cNvSpPr txBox="1"/>
              <p:nvPr/>
            </p:nvSpPr>
            <p:spPr>
              <a:xfrm>
                <a:off x="3495610" y="983452"/>
                <a:ext cx="5200780" cy="18183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𝑟𝑒𝑛𝑡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𝑝𝑟𝑖𝑐𝑒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𝑙𝑜𝑐𝑎𝑡𝑖𝑜𝑛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sub>
                      </m:sSub>
                      <m:r>
                        <a:rPr lang="it-IT" sz="16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e>
                      </m:d>
                    </m:oMath>
                  </m:oMathPara>
                </a14:m>
                <a:endParaRPr lang="it-IT" sz="160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𝑙𝑎𝑡𝑖𝑡𝑢𝑑𝑒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𝑙𝑜𝑛𝑔𝑖𝑡𝑢𝑑𝑒</m:t>
                          </m:r>
                        </m:e>
                      </m:d>
                    </m:oMath>
                  </m:oMathPara>
                </a14:m>
                <a:endParaRPr lang="it-IT" sz="1600" b="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𝐺𝐵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fName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𝑑𝑖𝑠𝑡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𝐺𝐵</m:t>
                          </m:r>
                        </m:e>
                      </m:func>
                    </m:oMath>
                  </m:oMathPara>
                </a14:m>
                <a:endParaRPr lang="it-IT" sz="1600" b="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b="0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it-IT" sz="16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100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𝑏𝑒𝑡𝑤𝑒𝑒𝑛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100−500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𝑏𝑒𝑡𝑤𝑒𝑒𝑛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500−1000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𝑏𝑒𝑡𝑤𝑒𝑒𝑛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1−2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𝑘𝑚</m:t>
                          </m:r>
                        </m:e>
                      </m:d>
                    </m:oMath>
                  </m:oMathPara>
                </a14:m>
                <a:endParaRPr lang="it-IT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DDC4BF22-FED0-D612-CD68-AFA4E4A9C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610" y="983452"/>
                <a:ext cx="5200780" cy="1818383"/>
              </a:xfrm>
              <a:prstGeom prst="rect">
                <a:avLst/>
              </a:prstGeom>
              <a:blipFill>
                <a:blip r:embed="rId2"/>
                <a:stretch>
                  <a:fillRect b="-10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>
            <a:extLst>
              <a:ext uri="{FF2B5EF4-FFF2-40B4-BE49-F238E27FC236}">
                <a16:creationId xmlns:a16="http://schemas.microsoft.com/office/drawing/2014/main" id="{092F0B90-8F59-2CDE-9CEF-8B942DD0D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211" y="563589"/>
            <a:ext cx="2697126" cy="256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91E04991-4731-F7F1-2342-4FE183054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38" y="3694742"/>
            <a:ext cx="2720285" cy="269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B59AB38-861D-DEEB-6AC8-D16721F52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768" y="3719263"/>
            <a:ext cx="2705914" cy="26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63203C6D-EBA5-0958-A5C2-22533EE8275B}"/>
                  </a:ext>
                </a:extLst>
              </p:cNvPr>
              <p:cNvSpPr txBox="1"/>
              <p:nvPr/>
            </p:nvSpPr>
            <p:spPr>
              <a:xfrm>
                <a:off x="4117860" y="6169956"/>
                <a:ext cx="176784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𝑐𝑜𝑛𝑠𝑡𝑟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100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63203C6D-EBA5-0958-A5C2-22533EE82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860" y="6169956"/>
                <a:ext cx="176784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D6956E4-E53E-8A90-BEA1-3428BA171EA0}"/>
                  </a:ext>
                </a:extLst>
              </p:cNvPr>
              <p:cNvSpPr txBox="1"/>
              <p:nvPr/>
            </p:nvSpPr>
            <p:spPr>
              <a:xfrm rot="16200000">
                <a:off x="2628297" y="4886182"/>
                <a:ext cx="176784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100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D6956E4-E53E-8A90-BEA1-3428BA171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628297" y="4886182"/>
                <a:ext cx="1767840" cy="307777"/>
              </a:xfrm>
              <a:prstGeom prst="rect">
                <a:avLst/>
              </a:prstGeom>
              <a:blipFill>
                <a:blip r:embed="rId7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8076EFE-03FC-AE87-C3BE-2B69120C50E1}"/>
                  </a:ext>
                </a:extLst>
              </p:cNvPr>
              <p:cNvSpPr txBox="1"/>
              <p:nvPr/>
            </p:nvSpPr>
            <p:spPr>
              <a:xfrm rot="16200000">
                <a:off x="5155926" y="4733980"/>
                <a:ext cx="233721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500−1000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8076EFE-03FC-AE87-C3BE-2B69120C5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155926" y="4733980"/>
                <a:ext cx="2337212" cy="307777"/>
              </a:xfrm>
              <a:prstGeom prst="rect">
                <a:avLst/>
              </a:prstGeom>
              <a:blipFill>
                <a:blip r:embed="rId8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008FFE15-080A-C573-81D7-3C57B47139FC}"/>
                  </a:ext>
                </a:extLst>
              </p:cNvPr>
              <p:cNvSpPr txBox="1"/>
              <p:nvPr/>
            </p:nvSpPr>
            <p:spPr>
              <a:xfrm>
                <a:off x="6788222" y="6169955"/>
                <a:ext cx="198845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𝑐𝑜𝑛𝑠𝑡𝑟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500−1000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008FFE15-080A-C573-81D7-3C57B4713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222" y="6169955"/>
                <a:ext cx="1988456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magine 9">
            <a:extLst>
              <a:ext uri="{FF2B5EF4-FFF2-40B4-BE49-F238E27FC236}">
                <a16:creationId xmlns:a16="http://schemas.microsoft.com/office/drawing/2014/main" id="{4FAA6B6E-B47F-FD86-E96C-455F830BF5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802" y="3679291"/>
            <a:ext cx="2586883" cy="2770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3320BFA-762C-95AD-858F-56C40EDAF568}"/>
                  </a:ext>
                </a:extLst>
              </p:cNvPr>
              <p:cNvSpPr txBox="1"/>
              <p:nvPr/>
            </p:nvSpPr>
            <p:spPr>
              <a:xfrm rot="16200000">
                <a:off x="8378755" y="4790056"/>
                <a:ext cx="196009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1−2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𝑘𝑚</m:t>
                          </m:r>
                        </m:e>
                      </m:d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3320BFA-762C-95AD-858F-56C40EDAF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378755" y="4790056"/>
                <a:ext cx="1960093" cy="307777"/>
              </a:xfrm>
              <a:prstGeom prst="rect">
                <a:avLst/>
              </a:prstGeom>
              <a:blipFill>
                <a:blip r:embed="rId11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D03E809F-D354-63CF-6FBC-A460AF0A137A}"/>
                  </a:ext>
                </a:extLst>
              </p:cNvPr>
              <p:cNvSpPr txBox="1"/>
              <p:nvPr/>
            </p:nvSpPr>
            <p:spPr>
              <a:xfrm>
                <a:off x="9949497" y="6186187"/>
                <a:ext cx="176784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𝑐𝑜𝑛𝑠𝑡𝑟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1−2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D03E809F-D354-63CF-6FBC-A460AF0A1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9497" y="6186187"/>
                <a:ext cx="1767840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C08B14AE-4FC2-6D93-8975-8D27609093BF}"/>
                  </a:ext>
                </a:extLst>
              </p:cNvPr>
              <p:cNvSpPr txBox="1"/>
              <p:nvPr/>
            </p:nvSpPr>
            <p:spPr>
              <a:xfrm>
                <a:off x="3495610" y="3316934"/>
                <a:ext cx="3771179" cy="415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𝑅𝑒𝑠𝑢𝑙𝑡𝑠</m:t>
                      </m:r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Sup>
                        <m:sSubSupPr>
                          <m:ctrlPr>
                            <a:rPr lang="it-IT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𝑎𝑑𝑗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0.85 ,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𝐺𝐵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=−0.74</m:t>
                      </m:r>
                    </m:oMath>
                  </m:oMathPara>
                </a14:m>
                <a:endParaRPr lang="it-IT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C08B14AE-4FC2-6D93-8975-8D2760909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610" y="3316934"/>
                <a:ext cx="3771179" cy="415627"/>
              </a:xfrm>
              <a:prstGeom prst="rect">
                <a:avLst/>
              </a:prstGeom>
              <a:blipFill>
                <a:blip r:embed="rId1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7530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Conclusions</a:t>
            </a:r>
            <a:endParaRPr lang="it-IT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3047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1" y="983452"/>
            <a:ext cx="32044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Conclusions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75CEB5-A021-2EFB-3FB5-8859AFC8FC0A}"/>
              </a:ext>
            </a:extLst>
          </p:cNvPr>
          <p:cNvSpPr txBox="1"/>
          <p:nvPr/>
        </p:nvSpPr>
        <p:spPr>
          <a:xfrm>
            <a:off x="3618701" y="1443840"/>
            <a:ext cx="8342517" cy="39703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ent prices and evictions are not equivalent</a:t>
            </a:r>
            <a:r>
              <a:rPr lang="en-US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 measures of gentrification.</a:t>
            </a:r>
          </a:p>
          <a:p>
            <a:endParaRPr lang="en-US" sz="1800" b="0" i="0" u="none" strike="noStrike" dirty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</a:t>
            </a:r>
            <a:r>
              <a:rPr lang="en-US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he </a:t>
            </a: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impact of new constructions on eviction notices results</a:t>
            </a:r>
            <a:r>
              <a:rPr lang="en-US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 </a:t>
            </a: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negligible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(at neighborhood level).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</a:t>
            </a:r>
            <a:r>
              <a:rPr lang="en-US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ew constructions appear affecting the rent prices: </a:t>
            </a: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building new house units lowers rent prices.</a:t>
            </a:r>
          </a:p>
          <a:p>
            <a:endParaRPr lang="en-US" sz="1800" b="1" i="0" u="none" strike="noStrike" dirty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Google bus stops have a negative impact on prices.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L</a:t>
            </a:r>
            <a:r>
              <a:rPr lang="en-GB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andlords could consider applying higher rents, knowing that the houses near a Google bus stop could be </a:t>
            </a:r>
            <a:r>
              <a:rPr lang="en-GB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attractive for tech workers</a:t>
            </a:r>
            <a:r>
              <a:rPr lang="en-GB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.</a:t>
            </a:r>
          </a:p>
          <a:p>
            <a:endParaRPr lang="en-US" sz="1800" b="1" i="0" u="none" strike="noStrike" dirty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Encouraging the construction </a:t>
            </a:r>
            <a:r>
              <a:rPr lang="en-US" sz="180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of new house units </a:t>
            </a:r>
            <a:r>
              <a:rPr lang="en-US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in the city </a:t>
            </a: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is a good policy for tackling the gentrification and displacement</a:t>
            </a:r>
            <a:r>
              <a:rPr lang="en-US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 phenomena.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4" name="Elemento grafico 13" descr="Appunti selezionati contorno">
            <a:extLst>
              <a:ext uri="{FF2B5EF4-FFF2-40B4-BE49-F238E27FC236}">
                <a16:creationId xmlns:a16="http://schemas.microsoft.com/office/drawing/2014/main" id="{7034A075-0E74-8DD6-8630-3B9359857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262" y="2241044"/>
            <a:ext cx="2375911" cy="23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061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/>
          </a:bodyPr>
          <a:lstStyle/>
          <a:p>
            <a:pPr algn="ctr"/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Extra </a:t>
            </a:r>
          </a:p>
        </p:txBody>
      </p:sp>
    </p:spTree>
    <p:extLst>
      <p:ext uri="{BB962C8B-B14F-4D97-AF65-F5344CB8AC3E}">
        <p14:creationId xmlns:p14="http://schemas.microsoft.com/office/powerpoint/2010/main" val="824676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788D7CC-7F21-5F35-FAE3-610EF20E9187}"/>
              </a:ext>
            </a:extLst>
          </p:cNvPr>
          <p:cNvSpPr txBox="1"/>
          <p:nvPr/>
        </p:nvSpPr>
        <p:spPr>
          <a:xfrm>
            <a:off x="3534849" y="1447232"/>
            <a:ext cx="837795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Obtain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the 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official data on </a:t>
            </a:r>
            <a:r>
              <a:rPr lang="en-GB" sz="2000" b="1" dirty="0">
                <a:solidFill>
                  <a:schemeClr val="accent1">
                    <a:lumMod val="75000"/>
                  </a:schemeClr>
                </a:solidFill>
              </a:rPr>
              <a:t>rent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with complete information 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about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the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whole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Obtain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data on </a:t>
            </a:r>
            <a:r>
              <a:rPr lang="it-IT" sz="2000" b="1" dirty="0" err="1">
                <a:solidFill>
                  <a:schemeClr val="accent1">
                    <a:lumMod val="75000"/>
                  </a:schemeClr>
                </a:solidFill>
              </a:rPr>
              <a:t>evictions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 with location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Implement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survival models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to estimate 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time-to-</a:t>
            </a:r>
            <a:r>
              <a:rPr lang="it-IT" sz="2000" b="1" dirty="0" err="1">
                <a:solidFill>
                  <a:schemeClr val="accent1">
                    <a:lumMod val="75000"/>
                  </a:schemeClr>
                </a:solidFill>
              </a:rPr>
              <a:t>displace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en-US" sz="20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data of the recordings of the addressed of some SF citizens.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</a:t>
            </a:r>
            <a:r>
              <a:rPr lang="en-US" sz="20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ery sensitive and hard to obtain)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i="0" u="none" strike="noStrike" dirty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en-US" sz="20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unctional regression</a:t>
            </a:r>
            <a:r>
              <a:rPr lang="en-US" sz="20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 model namely considering both the response and the variables as functions of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Investigate on the </a:t>
            </a:r>
            <a:r>
              <a:rPr lang="it-IT" sz="2000" b="1" dirty="0" err="1">
                <a:solidFill>
                  <a:schemeClr val="accent1">
                    <a:lumMod val="75000"/>
                  </a:schemeClr>
                </a:solidFill>
              </a:rPr>
              <a:t>effect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 of </a:t>
            </a:r>
            <a:r>
              <a:rPr lang="it-IT" sz="2000" b="1" dirty="0" err="1">
                <a:solidFill>
                  <a:schemeClr val="accent1">
                    <a:lumMod val="75000"/>
                  </a:schemeClr>
                </a:solidFill>
              </a:rPr>
              <a:t>different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b="1" dirty="0" err="1">
                <a:solidFill>
                  <a:schemeClr val="accent1">
                    <a:lumMod val="75000"/>
                  </a:schemeClr>
                </a:solidFill>
              </a:rPr>
              <a:t>types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 of </a:t>
            </a:r>
            <a:r>
              <a:rPr lang="it-IT" sz="2000" b="1" dirty="0" err="1">
                <a:solidFill>
                  <a:schemeClr val="accent1">
                    <a:lumMod val="75000"/>
                  </a:schemeClr>
                </a:solidFill>
              </a:rPr>
              <a:t>constructions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affordable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not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affordable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)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4E3E5F2-E655-D53B-FBD1-C49B4B6BEEF7}"/>
              </a:ext>
            </a:extLst>
          </p:cNvPr>
          <p:cNvSpPr txBox="1"/>
          <p:nvPr/>
        </p:nvSpPr>
        <p:spPr>
          <a:xfrm>
            <a:off x="-1" y="744384"/>
            <a:ext cx="32044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Improvements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Ideas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7" name="Elemento grafico 6" descr="Persona con idea contorno">
            <a:extLst>
              <a:ext uri="{FF2B5EF4-FFF2-40B4-BE49-F238E27FC236}">
                <a16:creationId xmlns:a16="http://schemas.microsoft.com/office/drawing/2014/main" id="{2693C797-6395-010C-4789-D87D7901F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431" y="3017138"/>
            <a:ext cx="2398587" cy="239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11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C5A611B-9BE5-84A3-64D1-D7EFCEF8FC57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7EA9BC-A027-9FFA-5F27-A42E994B621C}"/>
              </a:ext>
            </a:extLst>
          </p:cNvPr>
          <p:cNvSpPr txBox="1"/>
          <p:nvPr/>
        </p:nvSpPr>
        <p:spPr>
          <a:xfrm>
            <a:off x="4110114" y="1749887"/>
            <a:ext cx="77161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Use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statistical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methods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develop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models to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understand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how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SF housing market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has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changed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 the last 15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years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which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factors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drived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these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changes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Provide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to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local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government tools to tackle the problem of gentrification and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displacement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Further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validate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previous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papers on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topic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56F0E62A-FB21-73ED-44DC-7AA2F390AFA6}"/>
              </a:ext>
            </a:extLst>
          </p:cNvPr>
          <p:cNvSpPr txBox="1">
            <a:spLocks/>
          </p:cNvSpPr>
          <p:nvPr/>
        </p:nvSpPr>
        <p:spPr>
          <a:xfrm>
            <a:off x="1114948" y="675230"/>
            <a:ext cx="1464298" cy="1074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bg1"/>
                </a:solidFill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2561184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-141507"/>
            <a:ext cx="12192000" cy="69995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2DE89C19-9E88-671D-DB1E-869393AA024D}"/>
              </a:ext>
            </a:extLst>
          </p:cNvPr>
          <p:cNvSpPr/>
          <p:nvPr/>
        </p:nvSpPr>
        <p:spPr>
          <a:xfrm>
            <a:off x="4223188" y="1484447"/>
            <a:ext cx="3745624" cy="374562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C288B1D-1DD6-2D92-ADB8-749CE4EF565C}"/>
              </a:ext>
            </a:extLst>
          </p:cNvPr>
          <p:cNvSpPr txBox="1"/>
          <p:nvPr/>
        </p:nvSpPr>
        <p:spPr>
          <a:xfrm>
            <a:off x="4632531" y="2849427"/>
            <a:ext cx="29269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>
                <a:solidFill>
                  <a:schemeClr val="accent1">
                    <a:lumMod val="75000"/>
                  </a:schemeClr>
                </a:solidFill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337413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1260570" y="2029668"/>
            <a:ext cx="138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Rent</a:t>
            </a:r>
          </a:p>
        </p:txBody>
      </p:sp>
      <p:pic>
        <p:nvPicPr>
          <p:cNvPr id="5" name="Elemento grafico 4" descr="Monete contorno">
            <a:extLst>
              <a:ext uri="{FF2B5EF4-FFF2-40B4-BE49-F238E27FC236}">
                <a16:creationId xmlns:a16="http://schemas.microsoft.com/office/drawing/2014/main" id="{C08B36BD-4BD0-5687-860C-6DF952D23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023" y="3243757"/>
            <a:ext cx="2444569" cy="244456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9EDEC4F-95AB-2463-C21C-584D50E89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852" y="289286"/>
            <a:ext cx="3225125" cy="322512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27A39AF-1661-C909-CAA7-CD6770365B87}"/>
              </a:ext>
            </a:extLst>
          </p:cNvPr>
          <p:cNvSpPr txBox="1"/>
          <p:nvPr/>
        </p:nvSpPr>
        <p:spPr>
          <a:xfrm>
            <a:off x="4231140" y="2090172"/>
            <a:ext cx="30217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Craiglist.com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Price/mq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Date of the advertisement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4DC88A-CFB4-DBD5-C31D-B65B55F31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011" y="3638800"/>
            <a:ext cx="3455966" cy="268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305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6" name="Elemento grafico 5" descr="Uscita contorno">
            <a:extLst>
              <a:ext uri="{FF2B5EF4-FFF2-40B4-BE49-F238E27FC236}">
                <a16:creationId xmlns:a16="http://schemas.microsoft.com/office/drawing/2014/main" id="{F374C5FE-07F0-E3B7-C319-5CCC3F4C1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016" y="3628004"/>
            <a:ext cx="2534767" cy="2534767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1260572" y="2101106"/>
            <a:ext cx="138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</a:rPr>
              <a:t>Evictions</a:t>
            </a: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6D5AE6-B3FD-A1DF-0E8E-71452244C550}"/>
              </a:ext>
            </a:extLst>
          </p:cNvPr>
          <p:cNvSpPr txBox="1"/>
          <p:nvPr/>
        </p:nvSpPr>
        <p:spPr>
          <a:xfrm>
            <a:off x="4297286" y="2136338"/>
            <a:ext cx="39066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SF government </a:t>
            </a:r>
          </a:p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(datasf.org)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Date</a:t>
            </a:r>
          </a:p>
          <a:p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3C379E-FB63-9E75-33D3-0F5453C05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011" y="1852981"/>
            <a:ext cx="4149209" cy="355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10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7" name="Elemento grafico 6" descr="Architettura contorno">
            <a:extLst>
              <a:ext uri="{FF2B5EF4-FFF2-40B4-BE49-F238E27FC236}">
                <a16:creationId xmlns:a16="http://schemas.microsoft.com/office/drawing/2014/main" id="{DE6D900C-7BB7-DD5C-0A46-968AABECC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768" y="3183903"/>
            <a:ext cx="2851030" cy="2851030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910338" y="2069855"/>
            <a:ext cx="208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</a:rPr>
              <a:t>Constructions</a:t>
            </a: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159350F-3867-001A-D5CB-72C956B9D355}"/>
              </a:ext>
            </a:extLst>
          </p:cNvPr>
          <p:cNvSpPr txBox="1"/>
          <p:nvPr/>
        </p:nvSpPr>
        <p:spPr>
          <a:xfrm>
            <a:off x="4178430" y="1593138"/>
            <a:ext cx="390662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SF government (datasf.org) 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Address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geocoded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to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coordinates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)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Date of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permit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emission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Existing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proposed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housing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units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Immagine 7" descr="cImmagine che contiene mappa">
            <a:extLst>
              <a:ext uri="{FF2B5EF4-FFF2-40B4-BE49-F238E27FC236}">
                <a16:creationId xmlns:a16="http://schemas.microsoft.com/office/drawing/2014/main" id="{1E08F112-AF8F-E9F6-A89B-D66BDB4A5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860" y="2069855"/>
            <a:ext cx="3228220" cy="272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62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9" name="Elemento grafico 8" descr="Mappa con segnaposto contorno">
            <a:extLst>
              <a:ext uri="{FF2B5EF4-FFF2-40B4-BE49-F238E27FC236}">
                <a16:creationId xmlns:a16="http://schemas.microsoft.com/office/drawing/2014/main" id="{72A18819-8B49-BF5A-74D3-D6E10F4E2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774" y="3180101"/>
            <a:ext cx="2663072" cy="2663072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852732" y="2079687"/>
            <a:ext cx="22011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</a:rPr>
              <a:t>Parcels</a:t>
            </a:r>
            <a:endParaRPr lang="it-IT" sz="2400" dirty="0">
              <a:solidFill>
                <a:schemeClr val="bg1"/>
              </a:solidFill>
            </a:endParaRPr>
          </a:p>
          <a:p>
            <a:pPr algn="ctr"/>
            <a:r>
              <a:rPr lang="it-IT" sz="2400" dirty="0">
                <a:solidFill>
                  <a:schemeClr val="bg1"/>
                </a:solidFill>
              </a:rPr>
              <a:t>&amp; </a:t>
            </a:r>
          </a:p>
          <a:p>
            <a:pPr algn="ctr"/>
            <a:r>
              <a:rPr lang="it-IT" sz="2400" dirty="0" err="1">
                <a:solidFill>
                  <a:schemeClr val="bg1"/>
                </a:solidFill>
              </a:rPr>
              <a:t>Neighborhoods</a:t>
            </a: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EB910F0-C057-848E-53A3-CE784A6AA3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581" y="577516"/>
            <a:ext cx="3400046" cy="247898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3D4D8CC-2382-BC6B-7756-B5F64C5859AD}"/>
              </a:ext>
            </a:extLst>
          </p:cNvPr>
          <p:cNvSpPr txBox="1"/>
          <p:nvPr/>
        </p:nvSpPr>
        <p:spPr>
          <a:xfrm>
            <a:off x="4195184" y="1720840"/>
            <a:ext cx="37377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SF government (datasf.org)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Latitude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longitude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vertices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parcel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house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units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for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each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parcel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DAC4965-31AA-1AC1-3411-C0A629DE9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377" y="3429000"/>
            <a:ext cx="3435489" cy="292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749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852732" y="2079687"/>
            <a:ext cx="2201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Google Bus </a:t>
            </a:r>
            <a:r>
              <a:rPr lang="it-IT" sz="2400" dirty="0" err="1">
                <a:solidFill>
                  <a:schemeClr val="bg1"/>
                </a:solidFill>
              </a:rPr>
              <a:t>Stops</a:t>
            </a: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3D4D8CC-2382-BC6B-7756-B5F64C5859AD}"/>
              </a:ext>
            </a:extLst>
          </p:cNvPr>
          <p:cNvSpPr txBox="1"/>
          <p:nvPr/>
        </p:nvSpPr>
        <p:spPr>
          <a:xfrm>
            <a:off x="4195184" y="2274838"/>
            <a:ext cx="37377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Stamen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Design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Latitude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longitude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estimated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bus stop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Elemento grafico 3" descr="Autobus contorno">
            <a:extLst>
              <a:ext uri="{FF2B5EF4-FFF2-40B4-BE49-F238E27FC236}">
                <a16:creationId xmlns:a16="http://schemas.microsoft.com/office/drawing/2014/main" id="{68EDCB49-C45E-AEF8-34D6-B123A4C21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130" y="3429000"/>
            <a:ext cx="2439597" cy="243959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7B357BB-36F3-88D4-E0C3-64CBA1E01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377" y="1853364"/>
            <a:ext cx="358140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7467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2137</TotalTime>
  <Words>762</Words>
  <Application>Microsoft Office PowerPoint</Application>
  <PresentationFormat>Widescreen</PresentationFormat>
  <Paragraphs>165</Paragraphs>
  <Slides>29</Slides>
  <Notes>1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5" baseType="lpstr">
      <vt:lpstr>arial</vt:lpstr>
      <vt:lpstr>arial</vt:lpstr>
      <vt:lpstr>Calibri</vt:lpstr>
      <vt:lpstr>Calibri Light</vt:lpstr>
      <vt:lpstr>Cambria Math</vt:lpstr>
      <vt:lpstr>Tema di Office</vt:lpstr>
      <vt:lpstr>Analysis of  San Francisco Housing Market</vt:lpstr>
      <vt:lpstr>The problem</vt:lpstr>
      <vt:lpstr>Presentazione standard di PowerPoint</vt:lpstr>
      <vt:lpstr>Presentazione standard di PowerPoint</vt:lpstr>
      <vt:lpstr>Datasets</vt:lpstr>
      <vt:lpstr>Datasets</vt:lpstr>
      <vt:lpstr>Datasets</vt:lpstr>
      <vt:lpstr>Datasets</vt:lpstr>
      <vt:lpstr>Datasets</vt:lpstr>
      <vt:lpstr>Trends analysis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Constructions effect on evictions</vt:lpstr>
      <vt:lpstr>Presentazione standard di PowerPoint</vt:lpstr>
      <vt:lpstr>Constructions effect on rents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Conclusions</vt:lpstr>
      <vt:lpstr>Presentazione standard di PowerPoint</vt:lpstr>
      <vt:lpstr>Extra 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San Francisco Housing Market</dc:title>
  <dc:creator>Tomaso Castellani</dc:creator>
  <cp:lastModifiedBy>Tomaso Castellani</cp:lastModifiedBy>
  <cp:revision>22</cp:revision>
  <dcterms:created xsi:type="dcterms:W3CDTF">2022-12-11T14:50:30Z</dcterms:created>
  <dcterms:modified xsi:type="dcterms:W3CDTF">2023-02-16T11:47:15Z</dcterms:modified>
</cp:coreProperties>
</file>